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5"/>
  </p:notesMasterIdLst>
  <p:handoutMasterIdLst>
    <p:handoutMasterId r:id="rId26"/>
  </p:handoutMasterIdLst>
  <p:sldIdLst>
    <p:sldId id="256" r:id="rId2"/>
    <p:sldId id="565" r:id="rId3"/>
    <p:sldId id="347" r:id="rId4"/>
    <p:sldId id="486" r:id="rId5"/>
    <p:sldId id="349" r:id="rId6"/>
    <p:sldId id="575" r:id="rId7"/>
    <p:sldId id="414" r:id="rId8"/>
    <p:sldId id="568" r:id="rId9"/>
    <p:sldId id="415" r:id="rId10"/>
    <p:sldId id="564" r:id="rId11"/>
    <p:sldId id="506" r:id="rId12"/>
    <p:sldId id="508" r:id="rId13"/>
    <p:sldId id="507" r:id="rId14"/>
    <p:sldId id="509" r:id="rId15"/>
    <p:sldId id="510" r:id="rId16"/>
    <p:sldId id="569" r:id="rId17"/>
    <p:sldId id="570" r:id="rId18"/>
    <p:sldId id="571" r:id="rId19"/>
    <p:sldId id="572" r:id="rId20"/>
    <p:sldId id="574" r:id="rId21"/>
    <p:sldId id="573" r:id="rId22"/>
    <p:sldId id="567" r:id="rId23"/>
    <p:sldId id="450" r:id="rId24"/>
  </p:sldIdLst>
  <p:sldSz cx="9144000" cy="6858000" type="screen4x3"/>
  <p:notesSz cx="6858000" cy="9144000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F72F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67" autoAdjust="0"/>
    <p:restoredTop sz="94595" autoAdjust="0"/>
  </p:normalViewPr>
  <p:slideViewPr>
    <p:cSldViewPr>
      <p:cViewPr varScale="1">
        <p:scale>
          <a:sx n="65" d="100"/>
          <a:sy n="65" d="100"/>
        </p:scale>
        <p:origin x="1212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812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2.xml"/><Relationship Id="rId7" Type="http://schemas.openxmlformats.org/officeDocument/2006/relationships/slide" Target="slides/slide17.xml"/><Relationship Id="rId2" Type="http://schemas.openxmlformats.org/officeDocument/2006/relationships/slide" Target="slides/slide11.xml"/><Relationship Id="rId1" Type="http://schemas.openxmlformats.org/officeDocument/2006/relationships/slide" Target="slides/slide1.xml"/><Relationship Id="rId6" Type="http://schemas.openxmlformats.org/officeDocument/2006/relationships/slide" Target="slides/slide16.xml"/><Relationship Id="rId5" Type="http://schemas.openxmlformats.org/officeDocument/2006/relationships/slide" Target="slides/slide15.xml"/><Relationship Id="rId4" Type="http://schemas.openxmlformats.org/officeDocument/2006/relationships/slide" Target="slides/slide1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r>
              <a:rPr lang="sv-SE"/>
              <a:t>Medicinsk behandling av endometrios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r>
              <a:rPr lang="sv-SE"/>
              <a:t>2000-09-17</a:t>
            </a:r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78B9872-B85C-4E34-844F-DC077246131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43016" name="Rectangle 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529692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7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53E44E9C-013E-4626-BFB0-E3C86E1DCDA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490867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828800" cy="6856413"/>
            <a:chOff x="0" y="0"/>
            <a:chExt cx="1152" cy="4319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52" cy="10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0" y="2400"/>
              <a:ext cx="1152" cy="191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pic>
          <p:nvPicPr>
            <p:cNvPr id="7" name="Picture 5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1028"/>
              <a:ext cx="1152" cy="1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5606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1905000" y="1676400"/>
            <a:ext cx="6934200" cy="2116138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 på bakgrundsrubriken</a:t>
            </a:r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911350" y="3968750"/>
            <a:ext cx="6400800" cy="1752600"/>
          </a:xfrm>
        </p:spPr>
        <p:txBody>
          <a:bodyPr/>
          <a:lstStyle>
            <a:lvl1pPr marL="0" indent="0">
              <a:buFont typeface="Symbol" pitchFamily="18" charset="2"/>
              <a:buNone/>
              <a:defRPr/>
            </a:lvl1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quarter" idx="10"/>
          </p:nvPr>
        </p:nvSpPr>
        <p:spPr>
          <a:xfrm>
            <a:off x="1828800" y="64008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962400" y="64008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9EA9E81-0185-4249-8B6F-0B67041A998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9160AE-75E9-4154-B0B9-E506911E525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7048500" y="304800"/>
            <a:ext cx="1943100" cy="5791200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1219200" y="304800"/>
            <a:ext cx="5676900" cy="5791200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071336-0E2F-409D-BD6C-0F881152AE0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7772400" cy="12065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1219200" y="1600200"/>
            <a:ext cx="3810000" cy="44958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181600" y="1600200"/>
            <a:ext cx="3810000" cy="44958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E248F3-B953-4416-9D50-0BB83A902B7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/>
          </p:nvPr>
        </p:nvSpPr>
        <p:spPr>
          <a:xfrm>
            <a:off x="1219200" y="304800"/>
            <a:ext cx="7772400" cy="57912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1D5601-2418-4D33-B03B-FE6DA945A9F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71E255-ADB8-4F90-8E69-F0EAB0CA633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86F35-19B4-47EA-8AF8-B6A75F0C41E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2192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1816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D42EBB-510B-4E0D-A190-3F8CF8C0FDB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144E2D-02AD-4561-8562-3ECE63B4FF2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FD21F9-BF42-402D-BE22-63F97CE53B6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6E236F-FE3F-49F9-A560-1904C61967B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07E13C-0DD2-409A-B61B-0346C3BED14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899D1B-436B-41B8-A265-76D55A645CA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1143000" cy="6856413"/>
            <a:chOff x="0" y="0"/>
            <a:chExt cx="720" cy="4319"/>
          </a:xfrm>
        </p:grpSpPr>
        <p:sp>
          <p:nvSpPr>
            <p:cNvPr id="102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720" cy="33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1028" name="Rectangle 4"/>
            <p:cNvSpPr>
              <a:spLocks noChangeArrowheads="1"/>
            </p:cNvSpPr>
            <p:nvPr/>
          </p:nvSpPr>
          <p:spPr bwMode="auto">
            <a:xfrm>
              <a:off x="0" y="2016"/>
              <a:ext cx="720" cy="2303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pic>
          <p:nvPicPr>
            <p:cNvPr id="4106" name="Picture 5"/>
            <p:cNvPicPr>
              <a:picLocks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0" y="312"/>
              <a:ext cx="720" cy="1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099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304800"/>
            <a:ext cx="7772400" cy="12065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bakgrundsrubriken</a:t>
            </a:r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600200"/>
            <a:ext cx="7772400" cy="4495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4008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400800"/>
            <a:ext cx="28956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8CC26357-5418-42E8-8EEA-28845E6FF23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8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¨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79613" y="476250"/>
            <a:ext cx="7010400" cy="2619375"/>
          </a:xfrm>
        </p:spPr>
        <p:txBody>
          <a:bodyPr/>
          <a:lstStyle/>
          <a:p>
            <a:pPr algn="ctr" eaLnBrk="1" hangingPunct="1"/>
            <a:r>
              <a:rPr lang="sv-SE" sz="8000" b="1" dirty="0" smtClean="0"/>
              <a:t>Endometrios &amp; Graviditet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14600" y="3657600"/>
            <a:ext cx="6161856" cy="2940050"/>
          </a:xfrm>
        </p:spPr>
        <p:txBody>
          <a:bodyPr/>
          <a:lstStyle/>
          <a:p>
            <a:pPr eaLnBrk="1" hangingPunct="1"/>
            <a:r>
              <a:rPr lang="sv-SE" b="1" dirty="0" smtClean="0"/>
              <a:t>Matts Olovsson</a:t>
            </a:r>
          </a:p>
          <a:p>
            <a:pPr eaLnBrk="1" hangingPunct="1"/>
            <a:r>
              <a:rPr lang="sv-SE" sz="2400" dirty="0" smtClean="0"/>
              <a:t>Institutionen för kvinnors och barns hälsa samt Kvinnokliniken vid Akademiska sjukhuset Uppsala universitet</a:t>
            </a:r>
          </a:p>
          <a:p>
            <a:pPr eaLnBrk="1" hangingPunct="1"/>
            <a:endParaRPr lang="sv-SE" sz="2400" dirty="0" smtClean="0"/>
          </a:p>
          <a:p>
            <a:pPr eaLnBrk="1" hangingPunct="1"/>
            <a:r>
              <a:rPr lang="sv-SE" sz="1800" dirty="0" smtClean="0"/>
              <a:t>Endometriosföreningen 210511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628775" y="0"/>
            <a:ext cx="7515225" cy="908050"/>
          </a:xfrm>
        </p:spPr>
        <p:txBody>
          <a:bodyPr/>
          <a:lstStyle/>
          <a:p>
            <a:r>
              <a:rPr lang="sv-SE" sz="4800" b="1" u="sng"/>
              <a:t>Smärtlindring - </a:t>
            </a:r>
            <a:r>
              <a:rPr lang="sv-SE" sz="6000" b="1" u="sng"/>
              <a:t>akut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125538"/>
            <a:ext cx="7772400" cy="57324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v-SE" dirty="0"/>
              <a:t>Patienten skall smärtlindras så snabbt och effektivt som möjligt</a:t>
            </a:r>
          </a:p>
          <a:p>
            <a:pPr>
              <a:lnSpc>
                <a:spcPct val="90000"/>
              </a:lnSpc>
            </a:pPr>
            <a:r>
              <a:rPr lang="sv-SE" dirty="0"/>
              <a:t>Konsultera vid behov smärtspecialist eller narkosläkare</a:t>
            </a:r>
          </a:p>
          <a:p>
            <a:pPr>
              <a:lnSpc>
                <a:spcPct val="90000"/>
              </a:lnSpc>
            </a:pPr>
            <a:r>
              <a:rPr lang="sv-SE" dirty="0"/>
              <a:t>Ej ensam, kanske något lugnande </a:t>
            </a:r>
            <a:r>
              <a:rPr lang="sv-SE" dirty="0" smtClean="0"/>
              <a:t>iv</a:t>
            </a:r>
          </a:p>
          <a:p>
            <a:pPr>
              <a:lnSpc>
                <a:spcPct val="90000"/>
              </a:lnSpc>
            </a:pPr>
            <a:r>
              <a:rPr lang="sv-SE" dirty="0" smtClean="0"/>
              <a:t>NSAID </a:t>
            </a:r>
            <a:r>
              <a:rPr lang="sv-SE" dirty="0"/>
              <a:t>samt </a:t>
            </a:r>
            <a:r>
              <a:rPr lang="sv-SE" dirty="0" err="1"/>
              <a:t>ev</a:t>
            </a:r>
            <a:r>
              <a:rPr lang="sv-SE" dirty="0"/>
              <a:t> Paracetamol i </a:t>
            </a:r>
            <a:r>
              <a:rPr lang="sv-SE" dirty="0" smtClean="0"/>
              <a:t>fulldos</a:t>
            </a:r>
            <a:endParaRPr lang="sv-SE" dirty="0"/>
          </a:p>
          <a:p>
            <a:pPr>
              <a:lnSpc>
                <a:spcPct val="90000"/>
              </a:lnSpc>
            </a:pPr>
            <a:r>
              <a:rPr lang="sv-SE" dirty="0" err="1" smtClean="0"/>
              <a:t>Opioid</a:t>
            </a:r>
            <a:endParaRPr lang="sv-SE" dirty="0"/>
          </a:p>
          <a:p>
            <a:pPr lvl="1">
              <a:lnSpc>
                <a:spcPct val="90000"/>
              </a:lnSpc>
            </a:pPr>
            <a:r>
              <a:rPr lang="sv-SE" dirty="0" smtClean="0"/>
              <a:t>Injektioner, kanske första timman</a:t>
            </a:r>
          </a:p>
          <a:p>
            <a:pPr lvl="1">
              <a:lnSpc>
                <a:spcPct val="90000"/>
              </a:lnSpc>
            </a:pPr>
            <a:r>
              <a:rPr lang="sv-SE" dirty="0" smtClean="0"/>
              <a:t>Långverkande</a:t>
            </a:r>
          </a:p>
          <a:p>
            <a:pPr>
              <a:lnSpc>
                <a:spcPct val="90000"/>
              </a:lnSpc>
            </a:pPr>
            <a:r>
              <a:rPr lang="sv-SE" dirty="0" smtClean="0"/>
              <a:t>EDA, </a:t>
            </a:r>
            <a:r>
              <a:rPr lang="sv-SE" dirty="0" err="1" smtClean="0"/>
              <a:t>Narop</a:t>
            </a:r>
            <a:r>
              <a:rPr lang="sv-SE" dirty="0" smtClean="0"/>
              <a:t>-EDA möjliggör andra </a:t>
            </a:r>
            <a:r>
              <a:rPr lang="sv-SE" dirty="0" err="1" smtClean="0"/>
              <a:t>opioider</a:t>
            </a:r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339253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228600"/>
            <a:ext cx="7200900" cy="679450"/>
          </a:xfrm>
        </p:spPr>
        <p:txBody>
          <a:bodyPr/>
          <a:lstStyle/>
          <a:p>
            <a:pPr algn="ctr"/>
            <a:r>
              <a:rPr lang="sv-SE" b="1" u="sng"/>
              <a:t>Smärtlindring - poliklinisk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908720"/>
            <a:ext cx="7772400" cy="5760640"/>
          </a:xfrm>
        </p:spPr>
        <p:txBody>
          <a:bodyPr/>
          <a:lstStyle/>
          <a:p>
            <a:pPr marL="609600" indent="-609600">
              <a:buSzTx/>
              <a:buFont typeface="Wingdings" pitchFamily="2" charset="2"/>
              <a:buAutoNum type="arabicPeriod"/>
            </a:pPr>
            <a:r>
              <a:rPr lang="sv-SE" sz="4000" b="1" dirty="0"/>
              <a:t>NSAID</a:t>
            </a:r>
          </a:p>
          <a:p>
            <a:pPr marL="609600" indent="-609600">
              <a:buSzTx/>
              <a:buFont typeface="Wingdings" pitchFamily="2" charset="2"/>
              <a:buAutoNum type="arabicPeriod"/>
            </a:pPr>
            <a:r>
              <a:rPr lang="sv-SE" sz="2800" b="1" dirty="0" err="1" smtClean="0"/>
              <a:t>Paracetamol</a:t>
            </a:r>
            <a:endParaRPr lang="sv-SE" sz="2800" b="1" dirty="0"/>
          </a:p>
          <a:p>
            <a:pPr marL="609600" indent="-609600">
              <a:buSzTx/>
              <a:buFont typeface="Wingdings" pitchFamily="2" charset="2"/>
              <a:buAutoNum type="arabicPeriod"/>
            </a:pPr>
            <a:r>
              <a:rPr lang="sv-SE" sz="2800" b="1" dirty="0"/>
              <a:t>Eventuellt vid akuta smärtskov</a:t>
            </a:r>
          </a:p>
          <a:p>
            <a:pPr marL="990600" lvl="1" indent="-533400">
              <a:buFont typeface="Wingdings" pitchFamily="2" charset="2"/>
              <a:buChar char="Ø"/>
            </a:pPr>
            <a:r>
              <a:rPr lang="sv-SE" sz="2400" b="1" dirty="0"/>
              <a:t>Kodeinpreparat (</a:t>
            </a:r>
            <a:r>
              <a:rPr lang="sv-SE" sz="2400" b="1" dirty="0" err="1"/>
              <a:t>Citodon</a:t>
            </a:r>
            <a:r>
              <a:rPr lang="sv-SE" sz="2400" b="1" dirty="0"/>
              <a:t>, </a:t>
            </a:r>
            <a:r>
              <a:rPr lang="sv-SE" sz="2400" b="1" dirty="0" err="1"/>
              <a:t>Treo</a:t>
            </a:r>
            <a:r>
              <a:rPr lang="sv-SE" sz="2400" b="1" dirty="0"/>
              <a:t> </a:t>
            </a:r>
            <a:r>
              <a:rPr lang="sv-SE" sz="2400" b="1" dirty="0" err="1"/>
              <a:t>comp</a:t>
            </a:r>
            <a:r>
              <a:rPr lang="sv-SE" sz="2400" b="1" dirty="0"/>
              <a:t>)</a:t>
            </a:r>
          </a:p>
          <a:p>
            <a:pPr marL="990600" lvl="1" indent="-533400">
              <a:buFont typeface="Wingdings" pitchFamily="2" charset="2"/>
              <a:buChar char="Ø"/>
            </a:pPr>
            <a:r>
              <a:rPr lang="sv-SE" sz="2400" b="1" dirty="0" err="1" smtClean="0"/>
              <a:t>Tramadol</a:t>
            </a:r>
            <a:endParaRPr lang="sv-SE" sz="2400" b="1" dirty="0" smtClean="0"/>
          </a:p>
          <a:p>
            <a:pPr marL="990600" lvl="1" indent="-533400">
              <a:buFont typeface="Wingdings" pitchFamily="2" charset="2"/>
              <a:buChar char="Ø"/>
            </a:pPr>
            <a:r>
              <a:rPr lang="sv-SE" sz="2400" b="1" dirty="0" smtClean="0"/>
              <a:t>Tablett Morfin</a:t>
            </a:r>
            <a:endParaRPr lang="sv-SE" sz="2400" b="1" dirty="0"/>
          </a:p>
          <a:p>
            <a:pPr marL="609600" indent="-609600">
              <a:buSzTx/>
              <a:buFont typeface="Wingdings" pitchFamily="2" charset="2"/>
              <a:buAutoNum type="arabicPeriod"/>
            </a:pPr>
            <a:r>
              <a:rPr lang="sv-SE" sz="2800" b="1" dirty="0" smtClean="0">
                <a:solidFill>
                  <a:srgbClr val="F72F07"/>
                </a:solidFill>
              </a:rPr>
              <a:t>Rådgör med smärtenhet/klinik</a:t>
            </a:r>
            <a:endParaRPr lang="sv-SE" sz="2800" b="1" dirty="0" smtClean="0"/>
          </a:p>
          <a:p>
            <a:pPr marL="609600" indent="-609600">
              <a:buSzTx/>
              <a:buFont typeface="Wingdings" pitchFamily="2" charset="2"/>
              <a:buAutoNum type="arabicPeriod"/>
            </a:pPr>
            <a:r>
              <a:rPr lang="sv-SE" sz="2800" b="1" dirty="0" smtClean="0"/>
              <a:t>Mer långvarigt bruk av opiater</a:t>
            </a:r>
          </a:p>
          <a:p>
            <a:pPr marL="1009650" lvl="1" indent="-609600">
              <a:buFont typeface="Wingdings" pitchFamily="2" charset="2"/>
              <a:buAutoNum type="arabicPeriod"/>
            </a:pPr>
            <a:r>
              <a:rPr lang="sv-SE" sz="2400" b="1" dirty="0" err="1" smtClean="0"/>
              <a:t>Norspanplåster</a:t>
            </a:r>
            <a:endParaRPr lang="sv-SE" sz="2400" b="1" dirty="0" smtClean="0"/>
          </a:p>
          <a:p>
            <a:pPr marL="1009650" lvl="1" indent="-609600">
              <a:buFont typeface="Wingdings" pitchFamily="2" charset="2"/>
              <a:buAutoNum type="arabicPeriod"/>
            </a:pPr>
            <a:r>
              <a:rPr lang="sv-SE" sz="2400" b="1" dirty="0" smtClean="0"/>
              <a:t>?</a:t>
            </a:r>
          </a:p>
          <a:p>
            <a:pPr marL="1409700" lvl="2" indent="-609600">
              <a:buNone/>
            </a:pPr>
            <a:r>
              <a:rPr lang="sv-SE" sz="3600" b="1" dirty="0" smtClean="0">
                <a:solidFill>
                  <a:srgbClr val="FFFF00"/>
                </a:solidFill>
              </a:rPr>
              <a:t>Plan för nedtrappning</a:t>
            </a:r>
            <a:endParaRPr lang="sv-SE" sz="3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0"/>
            <a:ext cx="7200900" cy="836712"/>
          </a:xfrm>
        </p:spPr>
        <p:txBody>
          <a:bodyPr/>
          <a:lstStyle/>
          <a:p>
            <a:pPr algn="ctr"/>
            <a:r>
              <a:rPr lang="sv-SE" b="1" dirty="0"/>
              <a:t>Smärtlindring - </a:t>
            </a:r>
            <a:r>
              <a:rPr lang="sv-SE" b="1" dirty="0" smtClean="0"/>
              <a:t>poliklinisk</a:t>
            </a:r>
            <a:endParaRPr lang="sv-SE" b="1" dirty="0"/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692696"/>
            <a:ext cx="7772400" cy="6165304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GB" dirty="0" err="1"/>
              <a:t>Tilläggsbehandling</a:t>
            </a:r>
            <a:endParaRPr lang="en-GB" dirty="0"/>
          </a:p>
          <a:p>
            <a:pPr lvl="1">
              <a:buFont typeface="Wingdings" pitchFamily="2" charset="2"/>
              <a:buChar char="Ø"/>
            </a:pPr>
            <a:r>
              <a:rPr lang="en-GB" dirty="0" smtClean="0"/>
              <a:t>SSRI</a:t>
            </a:r>
          </a:p>
          <a:p>
            <a:pPr lvl="1">
              <a:buFont typeface="Wingdings" pitchFamily="2" charset="2"/>
              <a:buChar char="Ø"/>
            </a:pPr>
            <a:r>
              <a:rPr lang="en-GB" dirty="0" smtClean="0"/>
              <a:t>SNRI</a:t>
            </a:r>
          </a:p>
          <a:p>
            <a:pPr lvl="1">
              <a:buFont typeface="Wingdings" pitchFamily="2" charset="2"/>
              <a:buChar char="Ø"/>
            </a:pPr>
            <a:r>
              <a:rPr lang="en-GB" dirty="0" err="1" smtClean="0"/>
              <a:t>Tricyklica</a:t>
            </a:r>
            <a:r>
              <a:rPr lang="en-GB" dirty="0" smtClean="0"/>
              <a:t> (</a:t>
            </a:r>
            <a:r>
              <a:rPr lang="en-GB" dirty="0" err="1" smtClean="0"/>
              <a:t>tex</a:t>
            </a:r>
            <a:r>
              <a:rPr lang="en-GB" dirty="0" smtClean="0"/>
              <a:t> </a:t>
            </a:r>
            <a:r>
              <a:rPr lang="en-GB" dirty="0" err="1" smtClean="0"/>
              <a:t>Saroten</a:t>
            </a:r>
            <a:r>
              <a:rPr lang="en-GB" dirty="0" smtClean="0"/>
              <a:t>)</a:t>
            </a:r>
            <a:endParaRPr lang="en-GB" dirty="0"/>
          </a:p>
          <a:p>
            <a:pPr lvl="1">
              <a:buFont typeface="Wingdings" pitchFamily="2" charset="2"/>
              <a:buChar char="Ø"/>
            </a:pPr>
            <a:r>
              <a:rPr lang="sv-SE" dirty="0" err="1" smtClean="0">
                <a:latin typeface="Times New Roman" pitchFamily="18" charset="0"/>
                <a:ea typeface="ＭＳ Ｐゴシック"/>
                <a:cs typeface="Times New Roman" pitchFamily="18" charset="0"/>
              </a:rPr>
              <a:t>Gabapentin</a:t>
            </a:r>
            <a:r>
              <a:rPr lang="sv-SE" dirty="0" smtClean="0">
                <a:latin typeface="Times New Roman" pitchFamily="18" charset="0"/>
                <a:ea typeface="ＭＳ Ｐゴシック"/>
                <a:cs typeface="Times New Roman" pitchFamily="18" charset="0"/>
              </a:rPr>
              <a:t> (</a:t>
            </a:r>
            <a:r>
              <a:rPr lang="sv-SE" dirty="0" err="1" smtClean="0">
                <a:latin typeface="Times New Roman" pitchFamily="18" charset="0"/>
                <a:ea typeface="ＭＳ Ｐゴシック"/>
                <a:cs typeface="Times New Roman" pitchFamily="18" charset="0"/>
              </a:rPr>
              <a:t>Gabapentin</a:t>
            </a:r>
            <a:r>
              <a:rPr lang="sv-SE" dirty="0" smtClean="0">
                <a:latin typeface="Times New Roman" pitchFamily="18" charset="0"/>
                <a:ea typeface="ＭＳ Ｐゴシック"/>
                <a:cs typeface="Times New Roman" pitchFamily="18" charset="0"/>
              </a:rPr>
              <a:t>, </a:t>
            </a:r>
            <a:r>
              <a:rPr lang="sv-SE" dirty="0" err="1" smtClean="0">
                <a:latin typeface="Times New Roman" pitchFamily="18" charset="0"/>
                <a:ea typeface="ＭＳ Ｐゴシック"/>
                <a:cs typeface="Times New Roman" pitchFamily="18" charset="0"/>
              </a:rPr>
              <a:t>Neurontin</a:t>
            </a:r>
            <a:r>
              <a:rPr lang="sv-SE" dirty="0" smtClean="0">
                <a:latin typeface="Times New Roman" pitchFamily="18" charset="0"/>
                <a:ea typeface="ＭＳ Ｐゴシック"/>
                <a:cs typeface="Times New Roman" pitchFamily="18" charset="0"/>
              </a:rPr>
              <a:t>)</a:t>
            </a:r>
          </a:p>
          <a:p>
            <a:pPr lvl="1">
              <a:buFont typeface="Wingdings" pitchFamily="2" charset="2"/>
              <a:buChar char="Ø"/>
            </a:pPr>
            <a:r>
              <a:rPr lang="sv-SE" dirty="0" err="1" smtClean="0">
                <a:latin typeface="Times New Roman" pitchFamily="18" charset="0"/>
                <a:ea typeface="ＭＳ Ｐゴシック"/>
                <a:cs typeface="Times New Roman" pitchFamily="18" charset="0"/>
              </a:rPr>
              <a:t>Pregabalin</a:t>
            </a:r>
            <a:r>
              <a:rPr lang="sv-SE" dirty="0" smtClean="0">
                <a:latin typeface="Times New Roman" pitchFamily="18" charset="0"/>
                <a:ea typeface="ＭＳ Ｐゴシック"/>
                <a:cs typeface="Times New Roman" pitchFamily="18" charset="0"/>
              </a:rPr>
              <a:t> (</a:t>
            </a:r>
            <a:r>
              <a:rPr lang="en-GB" dirty="0" err="1" smtClean="0"/>
              <a:t>Lyrica</a:t>
            </a:r>
            <a:r>
              <a:rPr lang="en-GB" dirty="0" smtClean="0"/>
              <a:t>, </a:t>
            </a:r>
            <a:r>
              <a:rPr lang="en-GB" dirty="0" err="1" smtClean="0"/>
              <a:t>neuropatisk</a:t>
            </a:r>
            <a:r>
              <a:rPr lang="en-GB" dirty="0" smtClean="0"/>
              <a:t> </a:t>
            </a:r>
            <a:r>
              <a:rPr lang="en-GB" dirty="0" err="1" smtClean="0"/>
              <a:t>smärta</a:t>
            </a:r>
            <a:r>
              <a:rPr lang="en-GB" dirty="0" smtClean="0"/>
              <a:t> </a:t>
            </a:r>
            <a:r>
              <a:rPr lang="en-GB" dirty="0" err="1" smtClean="0"/>
              <a:t>är</a:t>
            </a:r>
            <a:r>
              <a:rPr lang="en-GB" dirty="0" smtClean="0"/>
              <a:t> en </a:t>
            </a:r>
            <a:r>
              <a:rPr lang="en-GB" dirty="0" err="1" smtClean="0"/>
              <a:t>indikation</a:t>
            </a:r>
            <a:r>
              <a:rPr lang="en-GB" dirty="0" smtClean="0"/>
              <a:t>)</a:t>
            </a:r>
          </a:p>
          <a:p>
            <a:pPr lvl="2">
              <a:buNone/>
            </a:pPr>
            <a:endParaRPr lang="sv-SE" dirty="0" smtClean="0"/>
          </a:p>
          <a:p>
            <a:pPr>
              <a:buFont typeface="Wingdings" pitchFamily="2" charset="2"/>
              <a:buChar char="Ø"/>
            </a:pPr>
            <a:r>
              <a:rPr lang="en-GB" dirty="0" err="1" smtClean="0"/>
              <a:t>Insomningshjälp</a:t>
            </a:r>
            <a:endParaRPr lang="en-GB" dirty="0" smtClean="0"/>
          </a:p>
          <a:p>
            <a:pPr lvl="1">
              <a:buFont typeface="Wingdings" pitchFamily="2" charset="2"/>
              <a:buChar char="Ø"/>
            </a:pPr>
            <a:r>
              <a:rPr lang="en-GB" dirty="0"/>
              <a:t>I</a:t>
            </a:r>
            <a:r>
              <a:rPr lang="en-GB" dirty="0" smtClean="0"/>
              <a:t>cke-</a:t>
            </a:r>
            <a:r>
              <a:rPr lang="en-GB" dirty="0" err="1" smtClean="0"/>
              <a:t>farmakologiska</a:t>
            </a:r>
            <a:r>
              <a:rPr lang="en-GB" dirty="0" smtClean="0"/>
              <a:t> </a:t>
            </a:r>
            <a:r>
              <a:rPr lang="en-GB" dirty="0" err="1"/>
              <a:t>metoder</a:t>
            </a:r>
            <a:endParaRPr lang="en-GB" dirty="0"/>
          </a:p>
          <a:p>
            <a:pPr lvl="1">
              <a:buFont typeface="Wingdings" pitchFamily="2" charset="2"/>
              <a:buChar char="Ø"/>
            </a:pPr>
            <a:r>
              <a:rPr lang="en-GB" dirty="0" smtClean="0"/>
              <a:t>Melatonin</a:t>
            </a:r>
            <a:endParaRPr lang="en-GB" dirty="0"/>
          </a:p>
          <a:p>
            <a:pPr lvl="1">
              <a:buFont typeface="Wingdings" pitchFamily="2" charset="2"/>
              <a:buChar char="Ø"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228600"/>
            <a:ext cx="6985000" cy="762000"/>
          </a:xfrm>
        </p:spPr>
        <p:txBody>
          <a:bodyPr/>
          <a:lstStyle/>
          <a:p>
            <a:r>
              <a:rPr lang="sv-SE" b="1" u="sng"/>
              <a:t>Smärtlindring - poliklinisk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125538"/>
            <a:ext cx="7772400" cy="5503862"/>
          </a:xfrm>
        </p:spPr>
        <p:txBody>
          <a:bodyPr/>
          <a:lstStyle/>
          <a:p>
            <a:pPr>
              <a:lnSpc>
                <a:spcPct val="90000"/>
              </a:lnSpc>
              <a:buFont typeface="Symbol" pitchFamily="18" charset="2"/>
              <a:buNone/>
            </a:pPr>
            <a:r>
              <a:rPr lang="sv-SE" dirty="0"/>
              <a:t>	</a:t>
            </a:r>
          </a:p>
          <a:p>
            <a:pPr>
              <a:lnSpc>
                <a:spcPct val="90000"/>
              </a:lnSpc>
            </a:pPr>
            <a:r>
              <a:rPr lang="sv-SE" dirty="0" smtClean="0"/>
              <a:t>TENS</a:t>
            </a:r>
            <a:endParaRPr lang="sv-SE" dirty="0"/>
          </a:p>
          <a:p>
            <a:pPr>
              <a:lnSpc>
                <a:spcPct val="90000"/>
              </a:lnSpc>
            </a:pPr>
            <a:r>
              <a:rPr lang="sv-SE" dirty="0"/>
              <a:t>Akupunktur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da-DK" sz="1800" dirty="0"/>
              <a:t>Rubi-Klein K, et al. </a:t>
            </a:r>
            <a:r>
              <a:rPr lang="en-GB" sz="1800" dirty="0"/>
              <a:t>Is acupuncture in addition to conventional medicine effective as pain treatment for endometriosis? A randomised controlled cross-over trial. </a:t>
            </a:r>
            <a:r>
              <a:rPr lang="en-GB" sz="1800" dirty="0" err="1"/>
              <a:t>Eur</a:t>
            </a:r>
            <a:r>
              <a:rPr lang="en-GB" sz="1800" dirty="0"/>
              <a:t> J </a:t>
            </a:r>
            <a:r>
              <a:rPr lang="en-GB" sz="1800" dirty="0" err="1"/>
              <a:t>Obstet</a:t>
            </a:r>
            <a:r>
              <a:rPr lang="en-GB" sz="1800" dirty="0"/>
              <a:t> </a:t>
            </a:r>
            <a:r>
              <a:rPr lang="en-GB" sz="1800" dirty="0" err="1"/>
              <a:t>Gynecol</a:t>
            </a:r>
            <a:r>
              <a:rPr lang="en-GB" sz="1800" dirty="0"/>
              <a:t> </a:t>
            </a:r>
            <a:r>
              <a:rPr lang="en-GB" sz="1800" dirty="0" err="1"/>
              <a:t>Reprod</a:t>
            </a:r>
            <a:r>
              <a:rPr lang="en-GB" sz="1800" dirty="0"/>
              <a:t> </a:t>
            </a:r>
            <a:r>
              <a:rPr lang="en-GB" sz="1800" dirty="0" err="1"/>
              <a:t>Biol</a:t>
            </a:r>
            <a:r>
              <a:rPr lang="sv-SE" sz="1800" dirty="0"/>
              <a:t>. 2010 Nov;153(1):90-3. 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en-GB" sz="1800" dirty="0"/>
              <a:t>Lundeberg T, Lund I. </a:t>
            </a:r>
            <a:r>
              <a:rPr lang="en-GB" sz="1800" dirty="0" err="1"/>
              <a:t>Acupunct</a:t>
            </a:r>
            <a:r>
              <a:rPr lang="en-GB" sz="1800" dirty="0"/>
              <a:t> Med</a:t>
            </a:r>
            <a:r>
              <a:rPr lang="sv-SE" sz="1800" dirty="0"/>
              <a:t>. 2008 Jun;26(2):94-110. ”Is </a:t>
            </a:r>
            <a:r>
              <a:rPr lang="sv-SE" sz="1800" dirty="0" err="1"/>
              <a:t>there</a:t>
            </a:r>
            <a:r>
              <a:rPr lang="sv-SE" sz="1800" dirty="0"/>
              <a:t> a </a:t>
            </a:r>
            <a:r>
              <a:rPr lang="sv-SE" sz="1800" dirty="0" err="1"/>
              <a:t>role</a:t>
            </a:r>
            <a:r>
              <a:rPr lang="sv-SE" sz="1800" dirty="0"/>
              <a:t> for </a:t>
            </a:r>
            <a:r>
              <a:rPr lang="sv-SE" sz="1800" dirty="0" err="1"/>
              <a:t>acupuncture</a:t>
            </a:r>
            <a:r>
              <a:rPr lang="sv-SE" sz="1800" dirty="0"/>
              <a:t> in endometriosis pain, or '</a:t>
            </a:r>
            <a:r>
              <a:rPr lang="sv-SE" sz="1800" dirty="0" err="1"/>
              <a:t>endometrialgia</a:t>
            </a:r>
            <a:r>
              <a:rPr lang="sv-SE" sz="1800" dirty="0"/>
              <a:t>'?”. </a:t>
            </a:r>
            <a:r>
              <a:rPr lang="en-GB" sz="1800" dirty="0"/>
              <a:t>Possibly acupuncture and cognitive therapy may be used as an adjunct.</a:t>
            </a:r>
            <a:r>
              <a:rPr lang="sv-SE" sz="1800" dirty="0"/>
              <a:t> </a:t>
            </a:r>
            <a:r>
              <a:rPr lang="sv-SE" sz="1800" dirty="0" err="1"/>
              <a:t>Acupunct</a:t>
            </a:r>
            <a:r>
              <a:rPr lang="sv-SE" sz="1800" dirty="0"/>
              <a:t> Med. 2008 Jun;26(2):94-110. </a:t>
            </a:r>
          </a:p>
          <a:p>
            <a:pPr>
              <a:lnSpc>
                <a:spcPct val="90000"/>
              </a:lnSpc>
            </a:pPr>
            <a:endParaRPr lang="sv-SE" sz="1800" dirty="0"/>
          </a:p>
          <a:p>
            <a:pPr>
              <a:lnSpc>
                <a:spcPct val="90000"/>
              </a:lnSpc>
            </a:pPr>
            <a:r>
              <a:rPr lang="sv-SE" dirty="0"/>
              <a:t>Bra kost, vitaminer &amp; mineraler</a:t>
            </a:r>
          </a:p>
          <a:p>
            <a:pPr>
              <a:lnSpc>
                <a:spcPct val="90000"/>
              </a:lnSpc>
            </a:pPr>
            <a:endParaRPr lang="sv-SE" dirty="0"/>
          </a:p>
          <a:p>
            <a:pPr>
              <a:lnSpc>
                <a:spcPct val="90000"/>
              </a:lnSpc>
            </a:pPr>
            <a:r>
              <a:rPr lang="sv-SE" dirty="0"/>
              <a:t>Fysisk aktivitet/sjukgymnastik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228600"/>
            <a:ext cx="7829550" cy="762000"/>
          </a:xfrm>
        </p:spPr>
        <p:txBody>
          <a:bodyPr/>
          <a:lstStyle/>
          <a:p>
            <a:pPr algn="ctr"/>
            <a:r>
              <a:rPr lang="sv-SE" sz="4000" b="1" u="sng"/>
              <a:t>Trycka ner endometriosaktiviteten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7704" y="1143000"/>
            <a:ext cx="5616624" cy="5715000"/>
          </a:xfrm>
        </p:spPr>
        <p:txBody>
          <a:bodyPr/>
          <a:lstStyle/>
          <a:p>
            <a:pPr algn="ctr">
              <a:buFont typeface="Symbol" pitchFamily="18" charset="2"/>
              <a:buNone/>
            </a:pPr>
            <a:r>
              <a:rPr lang="sv-SE" sz="4800" dirty="0" err="1"/>
              <a:t>Amenorré</a:t>
            </a:r>
            <a:r>
              <a:rPr lang="sv-SE" sz="4800" dirty="0"/>
              <a:t> </a:t>
            </a:r>
          </a:p>
          <a:p>
            <a:pPr algn="ctr">
              <a:buFont typeface="Symbol" pitchFamily="18" charset="2"/>
              <a:buNone/>
            </a:pPr>
            <a:r>
              <a:rPr lang="sv-SE" sz="4800" dirty="0"/>
              <a:t>&amp; </a:t>
            </a:r>
          </a:p>
          <a:p>
            <a:pPr algn="ctr">
              <a:buFont typeface="Symbol" pitchFamily="18" charset="2"/>
              <a:buNone/>
            </a:pPr>
            <a:r>
              <a:rPr lang="sv-SE" sz="4800" dirty="0" err="1"/>
              <a:t>annovulation</a:t>
            </a:r>
            <a:endParaRPr lang="sv-SE" sz="4800" dirty="0"/>
          </a:p>
          <a:p>
            <a:pPr algn="ctr"/>
            <a:r>
              <a:rPr lang="sv-SE" sz="3600" dirty="0" smtClean="0"/>
              <a:t>Inför och efter graviditet</a:t>
            </a:r>
            <a:endParaRPr lang="sv-SE" sz="3600" dirty="0"/>
          </a:p>
          <a:p>
            <a:pPr lvl="1" algn="ctr">
              <a:buFontTx/>
              <a:buNone/>
            </a:pPr>
            <a:r>
              <a:rPr lang="sv-SE" dirty="0"/>
              <a:t>P-piller</a:t>
            </a:r>
          </a:p>
          <a:p>
            <a:pPr lvl="1" algn="ctr">
              <a:buFontTx/>
              <a:buNone/>
            </a:pPr>
            <a:r>
              <a:rPr lang="sv-SE" dirty="0"/>
              <a:t>Gestagener</a:t>
            </a:r>
          </a:p>
          <a:p>
            <a:pPr lvl="1" algn="ctr">
              <a:buFontTx/>
              <a:buNone/>
            </a:pPr>
            <a:r>
              <a:rPr lang="sv-SE" dirty="0" err="1"/>
              <a:t>GnRHa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228600"/>
            <a:ext cx="8027987" cy="762000"/>
          </a:xfrm>
        </p:spPr>
        <p:txBody>
          <a:bodyPr/>
          <a:lstStyle/>
          <a:p>
            <a:pPr algn="ctr"/>
            <a:r>
              <a:rPr lang="sv-SE" sz="4000" b="1"/>
              <a:t>Trycka ner endometriosaktiviteten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3163" y="1066800"/>
            <a:ext cx="7772400" cy="5029200"/>
          </a:xfrm>
        </p:spPr>
        <p:txBody>
          <a:bodyPr/>
          <a:lstStyle/>
          <a:p>
            <a:pPr algn="ctr">
              <a:buFont typeface="Symbol" pitchFamily="18" charset="2"/>
              <a:buNone/>
            </a:pPr>
            <a:r>
              <a:rPr lang="sv-SE" sz="4000" b="1" u="sng" dirty="0" smtClean="0"/>
              <a:t>P-piller</a:t>
            </a:r>
          </a:p>
          <a:p>
            <a:endParaRPr lang="sv-SE" sz="3000" dirty="0" smtClean="0"/>
          </a:p>
          <a:p>
            <a:r>
              <a:rPr lang="sv-SE" sz="3000" dirty="0" err="1" smtClean="0"/>
              <a:t>Monofasiska</a:t>
            </a:r>
            <a:endParaRPr lang="sv-SE" sz="3000" dirty="0" smtClean="0"/>
          </a:p>
          <a:p>
            <a:endParaRPr lang="sv-SE" sz="3000" dirty="0"/>
          </a:p>
          <a:p>
            <a:r>
              <a:rPr lang="sv-SE" dirty="0"/>
              <a:t>Tas kontinuerligt eller flera kartor i rad</a:t>
            </a:r>
          </a:p>
          <a:p>
            <a:pPr lvl="1">
              <a:buFontTx/>
              <a:buNone/>
            </a:pPr>
            <a:r>
              <a:rPr lang="sv-SE" sz="2000" dirty="0" err="1"/>
              <a:t>Sulak</a:t>
            </a:r>
            <a:r>
              <a:rPr lang="sv-SE" sz="2000" dirty="0"/>
              <a:t> PJ et al. (2002) </a:t>
            </a:r>
            <a:r>
              <a:rPr lang="sv-SE" sz="2000" dirty="0" err="1"/>
              <a:t>Am</a:t>
            </a:r>
            <a:r>
              <a:rPr lang="sv-SE" sz="2000" dirty="0"/>
              <a:t> J </a:t>
            </a:r>
            <a:r>
              <a:rPr lang="sv-SE" sz="2000" dirty="0" err="1"/>
              <a:t>Obstet</a:t>
            </a:r>
            <a:r>
              <a:rPr lang="sv-SE" sz="2000" dirty="0"/>
              <a:t> </a:t>
            </a:r>
            <a:r>
              <a:rPr lang="sv-SE" sz="2000" dirty="0" err="1"/>
              <a:t>Gynecol</a:t>
            </a:r>
            <a:r>
              <a:rPr lang="sv-SE" sz="2000" dirty="0"/>
              <a:t> 186(6)1142-</a:t>
            </a:r>
          </a:p>
          <a:p>
            <a:pPr lvl="1">
              <a:buFontTx/>
              <a:buNone/>
            </a:pPr>
            <a:endParaRPr lang="sv-SE" dirty="0"/>
          </a:p>
          <a:p>
            <a:r>
              <a:rPr lang="sv-SE" dirty="0"/>
              <a:t>Uppehåll 3-4 dagar vid behov eller planerat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0"/>
            <a:ext cx="7758113" cy="764704"/>
          </a:xfrm>
        </p:spPr>
        <p:txBody>
          <a:bodyPr/>
          <a:lstStyle/>
          <a:p>
            <a:r>
              <a:rPr lang="sv-SE" sz="4000" b="1" dirty="0"/>
              <a:t>Trycka ner </a:t>
            </a:r>
            <a:r>
              <a:rPr lang="sv-SE" sz="4000" b="1" dirty="0" err="1"/>
              <a:t>endometriosaktiviteten</a:t>
            </a:r>
            <a:endParaRPr lang="sv-SE" sz="4000" b="1" dirty="0"/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3163" y="620688"/>
            <a:ext cx="7772400" cy="6237312"/>
          </a:xfrm>
        </p:spPr>
        <p:txBody>
          <a:bodyPr/>
          <a:lstStyle/>
          <a:p>
            <a:pPr algn="ctr">
              <a:buFont typeface="Symbol" pitchFamily="18" charset="2"/>
              <a:buNone/>
            </a:pPr>
            <a:r>
              <a:rPr lang="sv-SE" sz="4800" b="1" u="sng" dirty="0"/>
              <a:t>Gestagener</a:t>
            </a:r>
          </a:p>
          <a:p>
            <a:pPr lvl="1"/>
            <a:r>
              <a:rPr lang="sv-SE" sz="3200" dirty="0"/>
              <a:t>Tabletter</a:t>
            </a:r>
          </a:p>
          <a:p>
            <a:pPr lvl="2"/>
            <a:r>
              <a:rPr lang="sv-SE" dirty="0" err="1"/>
              <a:t>Medroxiprogesteron</a:t>
            </a:r>
            <a:r>
              <a:rPr lang="sv-SE" dirty="0"/>
              <a:t> (MPA)</a:t>
            </a:r>
          </a:p>
          <a:p>
            <a:pPr lvl="3"/>
            <a:r>
              <a:rPr lang="sv-SE" dirty="0" err="1"/>
              <a:t>Provera</a:t>
            </a:r>
            <a:r>
              <a:rPr lang="sv-SE" dirty="0"/>
              <a:t>	10-50 mg/dag</a:t>
            </a:r>
          </a:p>
          <a:p>
            <a:pPr lvl="2"/>
            <a:r>
              <a:rPr lang="sv-SE" dirty="0" err="1"/>
              <a:t>Noretisteronacetat</a:t>
            </a:r>
            <a:endParaRPr lang="sv-SE" dirty="0"/>
          </a:p>
          <a:p>
            <a:pPr lvl="3"/>
            <a:r>
              <a:rPr lang="sv-SE" dirty="0" err="1"/>
              <a:t>Primolut</a:t>
            </a:r>
            <a:r>
              <a:rPr lang="sv-SE" dirty="0"/>
              <a:t>-Nor 5-20 mg/dag</a:t>
            </a:r>
          </a:p>
          <a:p>
            <a:pPr lvl="2"/>
            <a:r>
              <a:rPr lang="sv-SE" dirty="0" err="1"/>
              <a:t>Desogestrel</a:t>
            </a:r>
            <a:endParaRPr lang="sv-SE" dirty="0"/>
          </a:p>
          <a:p>
            <a:pPr lvl="3"/>
            <a:r>
              <a:rPr lang="sv-SE" dirty="0" smtClean="0"/>
              <a:t>1-flera </a:t>
            </a:r>
            <a:r>
              <a:rPr lang="sv-SE" dirty="0"/>
              <a:t>tabletter/dag, </a:t>
            </a:r>
            <a:r>
              <a:rPr lang="sv-SE" dirty="0" smtClean="0"/>
              <a:t>kontinuerligt</a:t>
            </a:r>
          </a:p>
          <a:p>
            <a:pPr lvl="2"/>
            <a:r>
              <a:rPr lang="sv-SE" dirty="0" err="1" smtClean="0"/>
              <a:t>Dienogest</a:t>
            </a:r>
            <a:r>
              <a:rPr lang="sv-SE" dirty="0" smtClean="0"/>
              <a:t> </a:t>
            </a:r>
          </a:p>
          <a:p>
            <a:pPr lvl="3"/>
            <a:r>
              <a:rPr lang="sv-SE" dirty="0" err="1" smtClean="0"/>
              <a:t>Visanne</a:t>
            </a:r>
            <a:r>
              <a:rPr lang="sv-SE" dirty="0" smtClean="0"/>
              <a:t>/</a:t>
            </a:r>
            <a:r>
              <a:rPr lang="sv-SE" dirty="0" err="1" smtClean="0"/>
              <a:t>Endovelle</a:t>
            </a:r>
            <a:r>
              <a:rPr lang="sv-SE" dirty="0" smtClean="0"/>
              <a:t>, 2-6 mg/dag</a:t>
            </a:r>
            <a:endParaRPr lang="sv-SE" dirty="0"/>
          </a:p>
          <a:p>
            <a:pPr lvl="1"/>
            <a:r>
              <a:rPr lang="sv-SE" sz="3200" dirty="0" err="1"/>
              <a:t>Depo-Provera</a:t>
            </a:r>
            <a:r>
              <a:rPr lang="sv-SE" sz="3200" dirty="0"/>
              <a:t> (MPA)</a:t>
            </a:r>
          </a:p>
          <a:p>
            <a:pPr lvl="2"/>
            <a:r>
              <a:rPr lang="sv-SE" sz="2800" dirty="0"/>
              <a:t>150 mg var 3:e månad upp till</a:t>
            </a:r>
          </a:p>
          <a:p>
            <a:pPr lvl="2">
              <a:buFontTx/>
              <a:buNone/>
            </a:pPr>
            <a:r>
              <a:rPr lang="sv-SE" sz="2800" dirty="0"/>
              <a:t>	100 mg varannan vecka</a:t>
            </a:r>
          </a:p>
        </p:txBody>
      </p:sp>
    </p:spTree>
    <p:extLst>
      <p:ext uri="{BB962C8B-B14F-4D97-AF65-F5344CB8AC3E}">
        <p14:creationId xmlns:p14="http://schemas.microsoft.com/office/powerpoint/2010/main" val="132338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228600"/>
            <a:ext cx="7758113" cy="762000"/>
          </a:xfrm>
        </p:spPr>
        <p:txBody>
          <a:bodyPr/>
          <a:lstStyle/>
          <a:p>
            <a:r>
              <a:rPr lang="sv-SE" sz="4000" b="1"/>
              <a:t>Trycka ner endometriosaktiviteten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3163" y="908050"/>
            <a:ext cx="7970837" cy="5949950"/>
          </a:xfrm>
        </p:spPr>
        <p:txBody>
          <a:bodyPr/>
          <a:lstStyle/>
          <a:p>
            <a:pPr algn="ctr">
              <a:buFont typeface="Symbol" pitchFamily="18" charset="2"/>
              <a:buNone/>
            </a:pPr>
            <a:r>
              <a:rPr lang="sv-SE" sz="4400" b="1" u="sng" dirty="0" err="1"/>
              <a:t>Gestagener</a:t>
            </a:r>
            <a:endParaRPr lang="sv-SE" sz="4400" b="1" u="sng" dirty="0"/>
          </a:p>
          <a:p>
            <a:r>
              <a:rPr lang="sv-SE" dirty="0" err="1" smtClean="0"/>
              <a:t>Mirena</a:t>
            </a:r>
            <a:r>
              <a:rPr lang="sv-SE" dirty="0" smtClean="0"/>
              <a:t> (finns nu också Levocert)</a:t>
            </a:r>
          </a:p>
          <a:p>
            <a:pPr lvl="1"/>
            <a:r>
              <a:rPr lang="sv-SE" dirty="0" smtClean="0"/>
              <a:t>Genomsnitt 15 mikrogram/24 timmar)</a:t>
            </a:r>
            <a:endParaRPr lang="sv-SE" dirty="0"/>
          </a:p>
          <a:p>
            <a:pPr lvl="1"/>
            <a:r>
              <a:rPr lang="sv-SE" dirty="0"/>
              <a:t>Bättre än placebo och jämförbar med </a:t>
            </a:r>
            <a:r>
              <a:rPr lang="sv-SE" dirty="0" err="1"/>
              <a:t>GnRH-analoger</a:t>
            </a:r>
            <a:endParaRPr lang="sv-SE" dirty="0"/>
          </a:p>
          <a:p>
            <a:pPr lvl="2"/>
            <a:r>
              <a:rPr lang="sv-SE" dirty="0" err="1"/>
              <a:t>Peritonealendometrios</a:t>
            </a:r>
            <a:endParaRPr lang="sv-SE" dirty="0"/>
          </a:p>
          <a:p>
            <a:pPr lvl="2"/>
            <a:r>
              <a:rPr lang="sv-SE" dirty="0" err="1"/>
              <a:t>Septum</a:t>
            </a:r>
            <a:r>
              <a:rPr lang="sv-SE" dirty="0"/>
              <a:t> </a:t>
            </a:r>
            <a:r>
              <a:rPr lang="sv-SE" dirty="0" err="1" smtClean="0"/>
              <a:t>rectovaginale</a:t>
            </a:r>
            <a:endParaRPr lang="sv-SE" dirty="0" smtClean="0"/>
          </a:p>
          <a:p>
            <a:endParaRPr lang="sv-SE" dirty="0" smtClean="0"/>
          </a:p>
          <a:p>
            <a:r>
              <a:rPr lang="sv-SE" dirty="0" err="1" smtClean="0"/>
              <a:t>Kylena</a:t>
            </a:r>
            <a:r>
              <a:rPr lang="sv-SE" dirty="0" smtClean="0"/>
              <a:t> </a:t>
            </a:r>
            <a:r>
              <a:rPr lang="sv-SE" sz="2800" dirty="0" smtClean="0"/>
              <a:t>(Genomsnitt 9 </a:t>
            </a:r>
            <a:r>
              <a:rPr lang="sv-SE" sz="2800" dirty="0"/>
              <a:t>mikrogram/24 timmar)</a:t>
            </a:r>
          </a:p>
          <a:p>
            <a:r>
              <a:rPr lang="sv-SE" dirty="0" err="1" smtClean="0"/>
              <a:t>Jaydess</a:t>
            </a:r>
            <a:r>
              <a:rPr lang="sv-SE" dirty="0" smtClean="0"/>
              <a:t> </a:t>
            </a:r>
            <a:r>
              <a:rPr lang="sv-SE" sz="2800" dirty="0" smtClean="0"/>
              <a:t>(</a:t>
            </a:r>
            <a:r>
              <a:rPr lang="sv-SE" sz="2800" dirty="0"/>
              <a:t>Genomsnitt </a:t>
            </a:r>
            <a:r>
              <a:rPr lang="sv-SE" sz="2800" dirty="0" smtClean="0"/>
              <a:t>6 </a:t>
            </a:r>
            <a:r>
              <a:rPr lang="sv-SE" sz="2800" dirty="0"/>
              <a:t>mikrogram/24 timmar)</a:t>
            </a:r>
          </a:p>
          <a:p>
            <a:endParaRPr lang="sv-SE" dirty="0"/>
          </a:p>
          <a:p>
            <a:pPr lvl="1">
              <a:buFontTx/>
              <a:buNone/>
            </a:pPr>
            <a:r>
              <a:rPr lang="sv-SE" sz="2000" dirty="0"/>
              <a:t>	</a:t>
            </a:r>
            <a:r>
              <a:rPr lang="en-US" sz="2000" dirty="0"/>
              <a:t>	</a:t>
            </a:r>
            <a:r>
              <a:rPr lang="en-US" sz="2000" dirty="0" smtClean="0"/>
              <a:t> </a:t>
            </a:r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151347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304800"/>
            <a:ext cx="7772400" cy="820738"/>
          </a:xfrm>
        </p:spPr>
        <p:txBody>
          <a:bodyPr/>
          <a:lstStyle/>
          <a:p>
            <a:r>
              <a:rPr lang="sv-SE" sz="4000" b="1"/>
              <a:t>Trycka ner endometriosaktiviteten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Symbol" pitchFamily="18" charset="2"/>
              <a:buNone/>
            </a:pPr>
            <a:r>
              <a:rPr lang="sv-SE" sz="4400" b="1" u="sng" dirty="0" err="1"/>
              <a:t>GnRHa</a:t>
            </a:r>
            <a:endParaRPr lang="sv-SE" sz="4400" b="1" u="sng" dirty="0"/>
          </a:p>
          <a:p>
            <a:pPr lvl="1"/>
            <a:r>
              <a:rPr lang="sv-SE" dirty="0"/>
              <a:t>Behandla 3-6 månader</a:t>
            </a:r>
          </a:p>
          <a:p>
            <a:pPr lvl="2"/>
            <a:r>
              <a:rPr lang="sv-SE" dirty="0"/>
              <a:t>eller längre…</a:t>
            </a:r>
          </a:p>
          <a:p>
            <a:endParaRPr lang="sv-SE" dirty="0"/>
          </a:p>
          <a:p>
            <a:endParaRPr lang="sv-SE" dirty="0"/>
          </a:p>
          <a:p>
            <a:r>
              <a:rPr lang="sv-SE" dirty="0" smtClean="0"/>
              <a:t>Östrogennivån mycket låg</a:t>
            </a:r>
          </a:p>
          <a:p>
            <a:pPr lvl="1"/>
            <a:r>
              <a:rPr lang="sv-SE" dirty="0" smtClean="0"/>
              <a:t>Osteoporosrisk</a:t>
            </a:r>
            <a:endParaRPr lang="sv-SE" dirty="0"/>
          </a:p>
          <a:p>
            <a:pPr lvl="2"/>
            <a:r>
              <a:rPr lang="sv-SE" dirty="0" err="1"/>
              <a:t>Add</a:t>
            </a:r>
            <a:r>
              <a:rPr lang="sv-SE" dirty="0"/>
              <a:t> </a:t>
            </a:r>
            <a:r>
              <a:rPr lang="sv-SE" dirty="0" smtClean="0"/>
              <a:t>back ges från två veckor efter behandlingsstart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4161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smtClean="0"/>
              <a:t>Graviditet och smärta</a:t>
            </a:r>
            <a:endParaRPr lang="sv-SE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Har kvinnor med endometrios och smärta mindre ont under graviditet?</a:t>
            </a:r>
          </a:p>
          <a:p>
            <a:pPr lvl="1"/>
            <a:r>
              <a:rPr lang="sv-SE" dirty="0" smtClean="0"/>
              <a:t>I så fall, varför?</a:t>
            </a:r>
          </a:p>
          <a:p>
            <a:pPr lvl="2"/>
            <a:r>
              <a:rPr lang="sv-SE" dirty="0" smtClean="0"/>
              <a:t>Annan smärtmodulering?</a:t>
            </a:r>
          </a:p>
          <a:p>
            <a:pPr lvl="2"/>
            <a:r>
              <a:rPr lang="sv-SE" dirty="0" smtClean="0"/>
              <a:t>Antiinflammatoriskt tillstånd?</a:t>
            </a:r>
          </a:p>
          <a:p>
            <a:pPr lvl="2"/>
            <a:r>
              <a:rPr lang="sv-SE" dirty="0" smtClean="0"/>
              <a:t>Hormonell ”behandling” av endometrios?</a:t>
            </a:r>
          </a:p>
          <a:p>
            <a:pPr lvl="2"/>
            <a:r>
              <a:rPr lang="sv-SE" dirty="0" smtClean="0"/>
              <a:t>Psykologiska faktorer?</a:t>
            </a:r>
          </a:p>
          <a:p>
            <a:r>
              <a:rPr lang="sv-SE" dirty="0" smtClean="0"/>
              <a:t>Botar graviditet endometrios?</a:t>
            </a:r>
          </a:p>
        </p:txBody>
      </p:sp>
    </p:spTree>
    <p:extLst>
      <p:ext uri="{BB962C8B-B14F-4D97-AF65-F5344CB8AC3E}">
        <p14:creationId xmlns:p14="http://schemas.microsoft.com/office/powerpoint/2010/main" val="1112130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219200" y="116632"/>
            <a:ext cx="7772400" cy="720080"/>
          </a:xfrm>
        </p:spPr>
        <p:txBody>
          <a:bodyPr/>
          <a:lstStyle/>
          <a:p>
            <a:pPr algn="ctr"/>
            <a:r>
              <a:rPr lang="sv-SE" b="1" dirty="0" smtClean="0"/>
              <a:t>Disposition</a:t>
            </a:r>
            <a:endParaRPr lang="sv-SE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115616" y="764704"/>
            <a:ext cx="8028384" cy="6093296"/>
          </a:xfrm>
        </p:spPr>
        <p:txBody>
          <a:bodyPr/>
          <a:lstStyle/>
          <a:p>
            <a:r>
              <a:rPr lang="sv-SE" dirty="0" smtClean="0"/>
              <a:t>Vad är endometrios</a:t>
            </a:r>
          </a:p>
          <a:p>
            <a:r>
              <a:rPr lang="sv-SE" dirty="0" smtClean="0"/>
              <a:t>Smärtkarriär</a:t>
            </a:r>
          </a:p>
          <a:p>
            <a:r>
              <a:rPr lang="sv-SE" dirty="0" smtClean="0"/>
              <a:t>Socialstyrelsens </a:t>
            </a:r>
            <a:r>
              <a:rPr lang="sv-SE" dirty="0"/>
              <a:t>riktlinje från 2018</a:t>
            </a:r>
          </a:p>
          <a:p>
            <a:pPr lvl="1"/>
            <a:r>
              <a:rPr lang="sv-SE" dirty="0"/>
              <a:t>Graviditetsrelaterad </a:t>
            </a:r>
            <a:r>
              <a:rPr lang="sv-SE" dirty="0" smtClean="0"/>
              <a:t>smärtlindring</a:t>
            </a:r>
          </a:p>
          <a:p>
            <a:pPr lvl="2"/>
            <a:r>
              <a:rPr lang="sv-SE" dirty="0"/>
              <a:t>Smärtbehandling inför, under och efter </a:t>
            </a:r>
            <a:r>
              <a:rPr lang="sv-SE" dirty="0" smtClean="0"/>
              <a:t>graviditet</a:t>
            </a:r>
          </a:p>
          <a:p>
            <a:pPr lvl="1"/>
            <a:r>
              <a:rPr lang="sv-SE" dirty="0" smtClean="0"/>
              <a:t>Samordnad </a:t>
            </a:r>
            <a:r>
              <a:rPr lang="sv-SE" dirty="0"/>
              <a:t>utsättning av hormonell behandling och start av </a:t>
            </a:r>
            <a:r>
              <a:rPr lang="sv-SE" dirty="0" smtClean="0"/>
              <a:t>IVF-behandling</a:t>
            </a:r>
          </a:p>
          <a:p>
            <a:pPr lvl="2"/>
            <a:r>
              <a:rPr lang="sv-SE" dirty="0" smtClean="0"/>
              <a:t>Hormonbehandling inför och efter graviditet</a:t>
            </a:r>
          </a:p>
          <a:p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161032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smtClean="0"/>
              <a:t>Risker under graviditet och förlossning</a:t>
            </a:r>
            <a:endParaRPr lang="sv-SE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219200" y="1772816"/>
            <a:ext cx="7772400" cy="4323184"/>
          </a:xfrm>
        </p:spPr>
        <p:txBody>
          <a:bodyPr/>
          <a:lstStyle/>
          <a:p>
            <a:r>
              <a:rPr lang="sv-SE" dirty="0" smtClean="0"/>
              <a:t>Högre risk för </a:t>
            </a:r>
            <a:r>
              <a:rPr lang="sv-SE" dirty="0" err="1" smtClean="0"/>
              <a:t>sectio</a:t>
            </a:r>
            <a:r>
              <a:rPr lang="sv-SE" dirty="0" smtClean="0"/>
              <a:t> och igångsättning</a:t>
            </a:r>
          </a:p>
          <a:p>
            <a:r>
              <a:rPr lang="sv-SE" dirty="0" smtClean="0"/>
              <a:t>Större risk för stor blödning (&gt;1000ml)</a:t>
            </a:r>
          </a:p>
          <a:p>
            <a:r>
              <a:rPr lang="sv-SE" dirty="0" smtClean="0"/>
              <a:t>Prematuritet</a:t>
            </a:r>
          </a:p>
          <a:p>
            <a:endParaRPr lang="sv-SE" dirty="0"/>
          </a:p>
          <a:p>
            <a:r>
              <a:rPr lang="sv-SE" dirty="0" smtClean="0"/>
              <a:t>Val av förlossningssätt…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91984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7772400" cy="819944"/>
          </a:xfrm>
        </p:spPr>
        <p:txBody>
          <a:bodyPr/>
          <a:lstStyle/>
          <a:p>
            <a:r>
              <a:rPr lang="sv-SE" b="1" dirty="0" smtClean="0"/>
              <a:t>Forskningsstudie i Uppsala</a:t>
            </a:r>
            <a:endParaRPr lang="sv-SE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219200" y="1340768"/>
            <a:ext cx="7772400" cy="5328592"/>
          </a:xfrm>
        </p:spPr>
        <p:txBody>
          <a:bodyPr/>
          <a:lstStyle/>
          <a:p>
            <a:r>
              <a:rPr lang="sv-SE" dirty="0" smtClean="0"/>
              <a:t>Kvinnor med endometrios och smärta</a:t>
            </a:r>
          </a:p>
          <a:p>
            <a:r>
              <a:rPr lang="sv-SE" dirty="0" smtClean="0"/>
              <a:t>Fyller i enkäter och smärtskalor före graviditet (IVF)</a:t>
            </a:r>
          </a:p>
          <a:p>
            <a:r>
              <a:rPr lang="sv-SE" dirty="0" smtClean="0"/>
              <a:t>Fyller i samma enkäter </a:t>
            </a:r>
          </a:p>
          <a:p>
            <a:pPr lvl="1"/>
            <a:r>
              <a:rPr lang="sv-SE" dirty="0" smtClean="0"/>
              <a:t>graviditetsvecka12, 24 och 36</a:t>
            </a:r>
          </a:p>
          <a:p>
            <a:pPr lvl="1"/>
            <a:r>
              <a:rPr lang="sv-SE" dirty="0" err="1"/>
              <a:t>p</a:t>
            </a:r>
            <a:r>
              <a:rPr lang="sv-SE" dirty="0" err="1" smtClean="0"/>
              <a:t>ostpartum</a:t>
            </a:r>
            <a:r>
              <a:rPr lang="sv-SE" dirty="0" smtClean="0"/>
              <a:t> efter 6, 12 och 24 månader</a:t>
            </a:r>
          </a:p>
          <a:p>
            <a:pPr lvl="2"/>
            <a:r>
              <a:rPr lang="sv-SE" dirty="0" smtClean="0"/>
              <a:t>EHP30 samt tilläggsfrågor om sex &amp; samlevnad</a:t>
            </a:r>
          </a:p>
          <a:p>
            <a:pPr lvl="2"/>
            <a:r>
              <a:rPr lang="sv-SE" dirty="0" smtClean="0"/>
              <a:t>MADRS</a:t>
            </a:r>
          </a:p>
          <a:p>
            <a:pPr lvl="2"/>
            <a:r>
              <a:rPr lang="nl-NL" dirty="0" smtClean="0"/>
              <a:t>Multidimensional fatigue inventory (MFI-20)</a:t>
            </a:r>
          </a:p>
          <a:p>
            <a:pPr lvl="2"/>
            <a:r>
              <a:rPr lang="nl-NL" dirty="0" smtClean="0"/>
              <a:t>Smärtskala (NRS bla)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381681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b="1" dirty="0" smtClean="0"/>
              <a:t>Läsning</a:t>
            </a:r>
            <a:endParaRPr lang="sv-SE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115616" y="1628800"/>
            <a:ext cx="8028384" cy="4467200"/>
          </a:xfrm>
        </p:spPr>
        <p:txBody>
          <a:bodyPr/>
          <a:lstStyle/>
          <a:p>
            <a:r>
              <a:rPr lang="sv-SE" dirty="0" smtClean="0"/>
              <a:t>Nationella riktlinjer endometrios</a:t>
            </a:r>
          </a:p>
          <a:p>
            <a:pPr lvl="1"/>
            <a:r>
              <a:rPr lang="sv-SE" dirty="0"/>
              <a:t>https://www.socialstyrelsen.se/globalassets/sharepoint-dokument/artikelkatalog/nationella-riktlinjer/2018-12-27.pdf</a:t>
            </a:r>
            <a:endParaRPr lang="sv-SE" dirty="0" smtClean="0"/>
          </a:p>
          <a:p>
            <a:r>
              <a:rPr lang="sv-SE" dirty="0" smtClean="0"/>
              <a:t>Nationellt vårdprogram (SFOG)</a:t>
            </a:r>
          </a:p>
          <a:p>
            <a:pPr lvl="1"/>
            <a:r>
              <a:rPr lang="sv-SE" dirty="0"/>
              <a:t>https://www.sfog.se/start/raadriktlinjer/sfog-raad-gynekologi/endometrios/</a:t>
            </a:r>
          </a:p>
        </p:txBody>
      </p:sp>
    </p:spTree>
    <p:extLst>
      <p:ext uri="{BB962C8B-B14F-4D97-AF65-F5344CB8AC3E}">
        <p14:creationId xmlns:p14="http://schemas.microsoft.com/office/powerpoint/2010/main" val="15611352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1844675"/>
            <a:ext cx="7772400" cy="1206500"/>
          </a:xfrm>
        </p:spPr>
        <p:txBody>
          <a:bodyPr/>
          <a:lstStyle/>
          <a:p>
            <a:pPr algn="ctr" eaLnBrk="1" hangingPunct="1"/>
            <a:r>
              <a:rPr lang="sv-SE" b="1" smtClean="0"/>
              <a:t>Tack för uppmärksamheten!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0"/>
            <a:ext cx="7772400" cy="980728"/>
          </a:xfrm>
        </p:spPr>
        <p:txBody>
          <a:bodyPr/>
          <a:lstStyle/>
          <a:p>
            <a:pPr algn="ctr" eaLnBrk="1" hangingPunct="1"/>
            <a:r>
              <a:rPr lang="sv-SE" b="1" dirty="0" smtClean="0"/>
              <a:t>Vad är endometrios?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450" y="836712"/>
            <a:ext cx="7956550" cy="5616477"/>
          </a:xfrm>
        </p:spPr>
        <p:txBody>
          <a:bodyPr/>
          <a:lstStyle/>
          <a:p>
            <a:pPr eaLnBrk="1" hangingPunct="1"/>
            <a:r>
              <a:rPr lang="sv-SE" dirty="0" smtClean="0"/>
              <a:t>Endometrium </a:t>
            </a:r>
            <a:r>
              <a:rPr lang="sv-SE" b="1" u="sng" dirty="0" smtClean="0">
                <a:solidFill>
                  <a:srgbClr val="F72F07"/>
                </a:solidFill>
              </a:rPr>
              <a:t>utanför livmodern</a:t>
            </a:r>
            <a:r>
              <a:rPr lang="sv-SE" dirty="0" smtClean="0"/>
              <a:t>. </a:t>
            </a:r>
          </a:p>
          <a:p>
            <a:pPr eaLnBrk="1" hangingPunct="1"/>
            <a:endParaRPr lang="sv-SE" dirty="0" smtClean="0"/>
          </a:p>
          <a:p>
            <a:pPr eaLnBrk="1" hangingPunct="1"/>
            <a:endParaRPr lang="sv-SE" dirty="0" smtClean="0"/>
          </a:p>
          <a:p>
            <a:pPr eaLnBrk="1" hangingPunct="1"/>
            <a:endParaRPr lang="sv-SE" dirty="0" smtClean="0"/>
          </a:p>
          <a:p>
            <a:pPr eaLnBrk="1" hangingPunct="1"/>
            <a:endParaRPr lang="sv-SE" dirty="0" smtClean="0"/>
          </a:p>
          <a:p>
            <a:pPr eaLnBrk="1" hangingPunct="1"/>
            <a:r>
              <a:rPr lang="sv-SE" dirty="0" smtClean="0"/>
              <a:t>Omges av fibros och ev. metaplastisk glatt- muskelvävnad</a:t>
            </a:r>
          </a:p>
        </p:txBody>
      </p:sp>
      <p:pic>
        <p:nvPicPr>
          <p:cNvPr id="32770" name="Picture 2" descr="http://www.uaz.edu.mx/histo/pathology/ed/ch_18/c18_endometrios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412776"/>
            <a:ext cx="4202832" cy="2376264"/>
          </a:xfrm>
          <a:prstGeom prst="rect">
            <a:avLst/>
          </a:prstGeom>
          <a:noFill/>
        </p:spPr>
      </p:pic>
      <p:pic>
        <p:nvPicPr>
          <p:cNvPr id="32772" name="Picture 4" descr="http://ars.els-cdn.com/content/image/1-s2.0-S1553465011011903-gr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4725144"/>
            <a:ext cx="4248472" cy="21328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304800"/>
            <a:ext cx="7772400" cy="820738"/>
          </a:xfrm>
        </p:spPr>
        <p:txBody>
          <a:bodyPr/>
          <a:lstStyle/>
          <a:p>
            <a:pPr algn="ctr"/>
            <a:r>
              <a:rPr lang="sv-SE" b="1"/>
              <a:t>Vad är endometrios?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450" y="1412875"/>
            <a:ext cx="7956550" cy="5040313"/>
          </a:xfrm>
        </p:spPr>
        <p:txBody>
          <a:bodyPr/>
          <a:lstStyle/>
          <a:p>
            <a:r>
              <a:rPr lang="sv-SE" b="1" dirty="0">
                <a:solidFill>
                  <a:srgbClr val="F72F07"/>
                </a:solidFill>
              </a:rPr>
              <a:t>Ytlig endometrios – </a:t>
            </a:r>
            <a:r>
              <a:rPr lang="sv-SE" b="1" dirty="0" err="1">
                <a:solidFill>
                  <a:srgbClr val="F72F07"/>
                </a:solidFill>
              </a:rPr>
              <a:t>peritonealendometrios</a:t>
            </a:r>
            <a:endParaRPr lang="sv-SE" b="1" dirty="0">
              <a:solidFill>
                <a:srgbClr val="F72F07"/>
              </a:solidFill>
            </a:endParaRPr>
          </a:p>
          <a:p>
            <a:endParaRPr lang="sv-SE" b="1" dirty="0">
              <a:solidFill>
                <a:srgbClr val="F72F07"/>
              </a:solidFill>
            </a:endParaRPr>
          </a:p>
          <a:p>
            <a:endParaRPr lang="sv-SE" b="1" dirty="0">
              <a:solidFill>
                <a:srgbClr val="F72F07"/>
              </a:solidFill>
            </a:endParaRPr>
          </a:p>
          <a:p>
            <a:endParaRPr lang="sv-SE" b="1" dirty="0">
              <a:solidFill>
                <a:srgbClr val="F72F07"/>
              </a:solidFill>
            </a:endParaRPr>
          </a:p>
          <a:p>
            <a:endParaRPr lang="sv-SE" b="1" dirty="0">
              <a:solidFill>
                <a:srgbClr val="F72F07"/>
              </a:solidFill>
            </a:endParaRPr>
          </a:p>
          <a:p>
            <a:endParaRPr lang="sv-SE" b="1" dirty="0">
              <a:solidFill>
                <a:srgbClr val="F72F07"/>
              </a:solidFill>
            </a:endParaRPr>
          </a:p>
          <a:p>
            <a:r>
              <a:rPr lang="sv-SE" b="1" dirty="0">
                <a:solidFill>
                  <a:srgbClr val="F72F07"/>
                </a:solidFill>
              </a:rPr>
              <a:t>Djup </a:t>
            </a:r>
            <a:r>
              <a:rPr lang="sv-SE" b="1" dirty="0" smtClean="0">
                <a:solidFill>
                  <a:srgbClr val="F72F07"/>
                </a:solidFill>
              </a:rPr>
              <a:t>endometrios</a:t>
            </a:r>
            <a:endParaRPr lang="sv-SE" dirty="0"/>
          </a:p>
        </p:txBody>
      </p:sp>
      <p:pic>
        <p:nvPicPr>
          <p:cNvPr id="148484" name="Picture 4" descr="Black lesion on peritoneum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988840"/>
            <a:ext cx="3528392" cy="2596831"/>
          </a:xfrm>
          <a:prstGeom prst="rect">
            <a:avLst/>
          </a:prstGeom>
          <a:noFill/>
        </p:spPr>
      </p:pic>
      <p:pic>
        <p:nvPicPr>
          <p:cNvPr id="7" name="Picture 2" descr="http://humrep.oxfordjournals.org/content/vol22/issue5/images/large/dem00805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636912"/>
            <a:ext cx="3600400" cy="39919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304800"/>
            <a:ext cx="7772400" cy="820738"/>
          </a:xfrm>
        </p:spPr>
        <p:txBody>
          <a:bodyPr/>
          <a:lstStyle/>
          <a:p>
            <a:pPr algn="ctr" eaLnBrk="1" hangingPunct="1"/>
            <a:r>
              <a:rPr lang="sv-SE" b="1" smtClean="0"/>
              <a:t>Vad är endometrios?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03350" y="1916113"/>
            <a:ext cx="7740650" cy="4537075"/>
          </a:xfrm>
        </p:spPr>
        <p:txBody>
          <a:bodyPr/>
          <a:lstStyle/>
          <a:p>
            <a:pPr eaLnBrk="1" hangingPunct="1"/>
            <a:r>
              <a:rPr lang="sv-SE" b="1" smtClean="0">
                <a:solidFill>
                  <a:srgbClr val="F72F07"/>
                </a:solidFill>
              </a:rPr>
              <a:t>Ovarialendometriom</a:t>
            </a:r>
          </a:p>
          <a:p>
            <a:pPr eaLnBrk="1" hangingPunct="1"/>
            <a:endParaRPr lang="sv-SE" smtClean="0"/>
          </a:p>
          <a:p>
            <a:pPr eaLnBrk="1" hangingPunct="1"/>
            <a:endParaRPr lang="sv-SE" smtClean="0"/>
          </a:p>
          <a:p>
            <a:pPr eaLnBrk="1" hangingPunct="1"/>
            <a:r>
              <a:rPr lang="sv-SE" smtClean="0"/>
              <a:t>Endometrios </a:t>
            </a:r>
            <a:r>
              <a:rPr lang="sv-SE" b="1" smtClean="0">
                <a:solidFill>
                  <a:srgbClr val="F72F07"/>
                </a:solidFill>
              </a:rPr>
              <a:t>utanför bukhålan</a:t>
            </a:r>
            <a:r>
              <a:rPr lang="sv-SE" smtClean="0"/>
              <a:t> (lunga, muskulatur etc)</a:t>
            </a:r>
            <a:endParaRPr lang="sv-SE" b="1" smtClean="0">
              <a:solidFill>
                <a:srgbClr val="F72F07"/>
              </a:solidFill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5963" y="1341438"/>
            <a:ext cx="2916237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6" descr="right_lung_end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221163"/>
            <a:ext cx="3313113" cy="248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8" descr="endomet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813" y="5013325"/>
            <a:ext cx="2390775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0"/>
            <a:ext cx="7772400" cy="1196752"/>
          </a:xfrm>
        </p:spPr>
        <p:txBody>
          <a:bodyPr/>
          <a:lstStyle/>
          <a:p>
            <a:pPr algn="ctr" eaLnBrk="1" hangingPunct="1"/>
            <a:r>
              <a:rPr lang="sv-SE" b="1" dirty="0" smtClean="0"/>
              <a:t>Subfertilitet / Infertilitet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052736"/>
            <a:ext cx="7772400" cy="58052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sv-SE" dirty="0" smtClean="0"/>
              <a:t>Mild och måttlig endometrios: 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sv-SE" dirty="0" smtClean="0"/>
              <a:t>25 % chans att bli gravid inom 6 månader 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sv-SE" dirty="0" smtClean="0"/>
              <a:t>jmf med 35% per cykel för ”friska”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sv-SE" dirty="0" smtClean="0"/>
              <a:t> 50% chans inom 18 månader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endParaRPr lang="sv-SE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endParaRPr lang="sv-SE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endParaRPr lang="sv-SE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endParaRPr lang="sv-SE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sv-SE" dirty="0" smtClean="0"/>
              <a:t> Resterande 50% blir inte gravida spontant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endParaRPr lang="sv-SE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sv-SE" dirty="0" smtClean="0"/>
              <a:t>76% av de med endometrios får barn!</a:t>
            </a:r>
          </a:p>
        </p:txBody>
      </p:sp>
      <p:pic>
        <p:nvPicPr>
          <p:cNvPr id="24578" name="Picture 2" descr="https://d2dct7y3250e4n.cloudfront.net/ht-staging/user_answer/avatars/287855/large/open-uri20120708-585-1uha0hi.jpeg?13576989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996952"/>
            <a:ext cx="3048000" cy="2286001"/>
          </a:xfrm>
          <a:prstGeom prst="rect">
            <a:avLst/>
          </a:prstGeom>
          <a:noFill/>
        </p:spPr>
      </p:pic>
      <p:pic>
        <p:nvPicPr>
          <p:cNvPr id="24580" name="Picture 4" descr="http://www.mydailyejaculate.com/wp-content/uploads/2013/02/fertilit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2996953"/>
            <a:ext cx="3305175" cy="22322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0720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88913"/>
            <a:ext cx="7772400" cy="1008062"/>
          </a:xfrm>
        </p:spPr>
        <p:txBody>
          <a:bodyPr/>
          <a:lstStyle/>
          <a:p>
            <a:pPr algn="ctr" eaLnBrk="1" hangingPunct="1"/>
            <a:r>
              <a:rPr lang="en-GB" sz="4000" b="1" dirty="0" smtClean="0"/>
              <a:t>Endometrios </a:t>
            </a:r>
            <a:r>
              <a:rPr lang="en-GB" sz="4000" b="1" dirty="0" err="1" smtClean="0"/>
              <a:t>ger</a:t>
            </a:r>
            <a:r>
              <a:rPr lang="en-GB" sz="4000" b="1" dirty="0" smtClean="0"/>
              <a:t> </a:t>
            </a:r>
            <a:r>
              <a:rPr lang="en-GB" sz="4000" b="1" dirty="0" err="1" smtClean="0"/>
              <a:t>upphov</a:t>
            </a:r>
            <a:r>
              <a:rPr lang="en-GB" sz="4000" b="1" dirty="0" smtClean="0"/>
              <a:t> till </a:t>
            </a:r>
            <a:r>
              <a:rPr lang="en-GB" sz="5400" b="1" dirty="0" err="1" smtClean="0">
                <a:solidFill>
                  <a:srgbClr val="FF0000"/>
                </a:solidFill>
              </a:rPr>
              <a:t>smärta</a:t>
            </a:r>
            <a:r>
              <a:rPr lang="en-GB" sz="5400" b="1" dirty="0" smtClean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412875"/>
            <a:ext cx="7772400" cy="54451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4800" b="1" dirty="0" smtClean="0">
                <a:solidFill>
                  <a:srgbClr val="FF0000"/>
                </a:solidFill>
              </a:rPr>
              <a:t>Inflammation</a:t>
            </a:r>
          </a:p>
          <a:p>
            <a:pPr lvl="1" eaLnBrk="1" hangingPunct="1">
              <a:lnSpc>
                <a:spcPct val="90000"/>
              </a:lnSpc>
            </a:pPr>
            <a:r>
              <a:rPr lang="en-GB" b="1" dirty="0" err="1" smtClean="0"/>
              <a:t>Genereras</a:t>
            </a:r>
            <a:r>
              <a:rPr lang="en-GB" b="1" dirty="0" smtClean="0"/>
              <a:t> </a:t>
            </a:r>
            <a:r>
              <a:rPr lang="en-GB" b="1" dirty="0" err="1" smtClean="0"/>
              <a:t>av</a:t>
            </a:r>
            <a:r>
              <a:rPr lang="en-GB" b="1" dirty="0" smtClean="0"/>
              <a:t> </a:t>
            </a:r>
            <a:r>
              <a:rPr lang="en-GB" b="1" dirty="0" err="1" smtClean="0"/>
              <a:t>endometrioslesioner</a:t>
            </a:r>
            <a:endParaRPr lang="en-GB" b="1" dirty="0" smtClean="0"/>
          </a:p>
          <a:p>
            <a:pPr lvl="1" eaLnBrk="1" hangingPunct="1">
              <a:lnSpc>
                <a:spcPct val="90000"/>
              </a:lnSpc>
            </a:pPr>
            <a:r>
              <a:rPr lang="en-GB" b="1" dirty="0" err="1" smtClean="0"/>
              <a:t>Genereras</a:t>
            </a:r>
            <a:r>
              <a:rPr lang="en-GB" b="1" dirty="0" smtClean="0"/>
              <a:t> </a:t>
            </a:r>
            <a:r>
              <a:rPr lang="en-GB" b="1" dirty="0" err="1" smtClean="0"/>
              <a:t>av</a:t>
            </a:r>
            <a:r>
              <a:rPr lang="en-GB" b="1" dirty="0" smtClean="0"/>
              <a:t> </a:t>
            </a:r>
            <a:r>
              <a:rPr lang="en-GB" b="1" dirty="0" err="1" smtClean="0"/>
              <a:t>mensblod</a:t>
            </a:r>
            <a:r>
              <a:rPr lang="en-GB" b="1" dirty="0" smtClean="0"/>
              <a:t> - </a:t>
            </a:r>
            <a:r>
              <a:rPr lang="en-GB" b="1" dirty="0" err="1" smtClean="0"/>
              <a:t>retrograd</a:t>
            </a:r>
            <a:r>
              <a:rPr lang="en-GB" b="1" dirty="0" smtClean="0"/>
              <a:t> </a:t>
            </a:r>
            <a:r>
              <a:rPr lang="en-GB" b="1" dirty="0" err="1" smtClean="0"/>
              <a:t>mens</a:t>
            </a:r>
            <a:endParaRPr lang="en-GB" b="1" dirty="0" smtClean="0"/>
          </a:p>
          <a:p>
            <a:pPr eaLnBrk="1" hangingPunct="1">
              <a:lnSpc>
                <a:spcPct val="90000"/>
              </a:lnSpc>
            </a:pPr>
            <a:r>
              <a:rPr lang="en-GB" sz="4000" b="1" dirty="0" err="1" smtClean="0">
                <a:solidFill>
                  <a:srgbClr val="FF0000"/>
                </a:solidFill>
              </a:rPr>
              <a:t>Smärtsensitisering</a:t>
            </a:r>
            <a:endParaRPr lang="en-GB" sz="4000" b="1" dirty="0" smtClean="0">
              <a:solidFill>
                <a:srgbClr val="FF0000"/>
              </a:solidFill>
            </a:endParaRPr>
          </a:p>
          <a:p>
            <a:pPr lvl="2" eaLnBrk="1" hangingPunct="1">
              <a:lnSpc>
                <a:spcPct val="90000"/>
              </a:lnSpc>
            </a:pPr>
            <a:r>
              <a:rPr lang="en-GB" b="1" dirty="0" err="1" smtClean="0"/>
              <a:t>Nociceptiv</a:t>
            </a:r>
            <a:r>
              <a:rPr lang="en-GB" b="1" dirty="0" smtClean="0"/>
              <a:t> </a:t>
            </a:r>
            <a:r>
              <a:rPr lang="en-GB" b="1" dirty="0" err="1" smtClean="0"/>
              <a:t>smärta</a:t>
            </a:r>
            <a:endParaRPr lang="en-GB" b="1" dirty="0" smtClean="0"/>
          </a:p>
          <a:p>
            <a:pPr lvl="3" eaLnBrk="1" hangingPunct="1">
              <a:lnSpc>
                <a:spcPct val="90000"/>
              </a:lnSpc>
            </a:pPr>
            <a:r>
              <a:rPr lang="sv-SE" b="1" dirty="0" smtClean="0"/>
              <a:t>Inflammatorisk smärta</a:t>
            </a:r>
            <a:r>
              <a:rPr lang="en-GB" b="1" dirty="0" smtClean="0"/>
              <a:t> </a:t>
            </a:r>
          </a:p>
          <a:p>
            <a:pPr lvl="2" eaLnBrk="1" hangingPunct="1">
              <a:lnSpc>
                <a:spcPct val="90000"/>
              </a:lnSpc>
            </a:pPr>
            <a:r>
              <a:rPr lang="en-GB" b="1" dirty="0" err="1" smtClean="0"/>
              <a:t>Neuropatisk</a:t>
            </a:r>
            <a:r>
              <a:rPr lang="en-GB" b="1" dirty="0" smtClean="0"/>
              <a:t> </a:t>
            </a:r>
            <a:r>
              <a:rPr lang="en-GB" b="1" dirty="0" err="1" smtClean="0"/>
              <a:t>smärta</a:t>
            </a:r>
            <a:endParaRPr lang="en-GB" b="1" dirty="0" smtClean="0"/>
          </a:p>
          <a:p>
            <a:pPr lvl="3" eaLnBrk="1" hangingPunct="1">
              <a:lnSpc>
                <a:spcPct val="90000"/>
              </a:lnSpc>
            </a:pPr>
            <a:r>
              <a:rPr lang="sv-SE" b="1" dirty="0" smtClean="0"/>
              <a:t>Förändrad fenotyp</a:t>
            </a:r>
            <a:r>
              <a:rPr lang="en-GB" dirty="0" smtClean="0"/>
              <a:t> </a:t>
            </a:r>
          </a:p>
          <a:p>
            <a:pPr lvl="2" eaLnBrk="1" hangingPunct="1">
              <a:lnSpc>
                <a:spcPct val="90000"/>
              </a:lnSpc>
            </a:pPr>
            <a:r>
              <a:rPr lang="en-GB" b="1" dirty="0" smtClean="0"/>
              <a:t>Sprouting</a:t>
            </a:r>
          </a:p>
          <a:p>
            <a:pPr lvl="2" eaLnBrk="1" hangingPunct="1">
              <a:lnSpc>
                <a:spcPct val="90000"/>
              </a:lnSpc>
            </a:pPr>
            <a:r>
              <a:rPr lang="en-GB" b="1" dirty="0" err="1" smtClean="0"/>
              <a:t>Störd</a:t>
            </a:r>
            <a:r>
              <a:rPr lang="en-GB" b="1" dirty="0" smtClean="0"/>
              <a:t> </a:t>
            </a:r>
            <a:r>
              <a:rPr lang="en-GB" b="1" dirty="0" err="1" smtClean="0"/>
              <a:t>smärtmodulering</a:t>
            </a:r>
            <a:endParaRPr lang="en-GB" b="1" dirty="0" smtClean="0"/>
          </a:p>
          <a:p>
            <a:pPr lvl="2" eaLnBrk="1" hangingPunct="1">
              <a:lnSpc>
                <a:spcPct val="90000"/>
              </a:lnSpc>
            </a:pPr>
            <a:r>
              <a:rPr lang="en-GB" b="1" dirty="0" err="1" smtClean="0"/>
              <a:t>Kroniskt</a:t>
            </a:r>
            <a:r>
              <a:rPr lang="en-GB" b="1" dirty="0" smtClean="0"/>
              <a:t> </a:t>
            </a:r>
            <a:r>
              <a:rPr lang="en-GB" b="1" dirty="0" err="1" smtClean="0"/>
              <a:t>smärtsyndrom</a:t>
            </a:r>
            <a:endParaRPr lang="en-GB" b="1" dirty="0" smtClean="0"/>
          </a:p>
        </p:txBody>
      </p:sp>
      <p:pic>
        <p:nvPicPr>
          <p:cNvPr id="26626" name="Picture 2" descr="http://scixchange.missouri.edu/wp-content/uploads/2011/06/brainil1-320x2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3789040"/>
            <a:ext cx="3491880" cy="3068960"/>
          </a:xfrm>
          <a:prstGeom prst="rect">
            <a:avLst/>
          </a:prstGeom>
          <a:noFill/>
        </p:spPr>
      </p:pic>
      <p:sp>
        <p:nvSpPr>
          <p:cNvPr id="2" name="Nedåtpil 1"/>
          <p:cNvSpPr/>
          <p:nvPr/>
        </p:nvSpPr>
        <p:spPr bwMode="auto">
          <a:xfrm>
            <a:off x="1475656" y="3933056"/>
            <a:ext cx="648072" cy="1512168"/>
          </a:xfrm>
          <a:prstGeom prst="downArrow">
            <a:avLst>
              <a:gd name="adj1" fmla="val 39077"/>
              <a:gd name="adj2" fmla="val 50000"/>
            </a:avLst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b="1" dirty="0" smtClean="0"/>
              <a:t>Smärtkarriär</a:t>
            </a:r>
            <a:endParaRPr lang="sv-SE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219200" y="1600200"/>
            <a:ext cx="7772400" cy="5141168"/>
          </a:xfrm>
        </p:spPr>
        <p:txBody>
          <a:bodyPr/>
          <a:lstStyle/>
          <a:p>
            <a:r>
              <a:rPr lang="sv-SE" dirty="0" smtClean="0"/>
              <a:t>Akut smärta vid mens</a:t>
            </a:r>
          </a:p>
          <a:p>
            <a:r>
              <a:rPr lang="sv-SE" dirty="0" smtClean="0"/>
              <a:t>Akut smärta vid mens och ovulation</a:t>
            </a:r>
          </a:p>
          <a:p>
            <a:r>
              <a:rPr lang="sv-SE" dirty="0" smtClean="0"/>
              <a:t>Som ovan samt konstant grundsmärta</a:t>
            </a:r>
          </a:p>
          <a:p>
            <a:r>
              <a:rPr lang="sv-SE" dirty="0" smtClean="0"/>
              <a:t>Som ovan samt smärtattacker</a:t>
            </a:r>
          </a:p>
          <a:p>
            <a:r>
              <a:rPr lang="sv-SE" dirty="0" smtClean="0"/>
              <a:t>Smärtan breder ut sig</a:t>
            </a:r>
          </a:p>
          <a:p>
            <a:r>
              <a:rPr lang="sv-SE" dirty="0" smtClean="0"/>
              <a:t>Smärtan tar plats</a:t>
            </a:r>
          </a:p>
          <a:p>
            <a:r>
              <a:rPr lang="sv-SE" dirty="0" smtClean="0"/>
              <a:t>Smärtan bryter ner</a:t>
            </a:r>
          </a:p>
          <a:p>
            <a:pPr lvl="1"/>
            <a:r>
              <a:rPr lang="sv-SE" dirty="0" smtClean="0"/>
              <a:t>Sensitisering (centralt störd smärtmodulering)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560485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sz="4000" b="1" smtClean="0"/>
              <a:t>Behandling av endometrios-</a:t>
            </a:r>
            <a:br>
              <a:rPr lang="en-GB" sz="4000" b="1" smtClean="0"/>
            </a:br>
            <a:r>
              <a:rPr lang="en-GB" sz="4000" b="1" smtClean="0"/>
              <a:t>relaterad smärta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700213"/>
            <a:ext cx="7772400" cy="5157787"/>
          </a:xfrm>
        </p:spPr>
        <p:txBody>
          <a:bodyPr/>
          <a:lstStyle/>
          <a:p>
            <a:pPr eaLnBrk="1" hangingPunct="1">
              <a:buSzTx/>
              <a:buFont typeface="Wingdings" pitchFamily="2" charset="2"/>
              <a:buChar char="Ø"/>
            </a:pPr>
            <a:r>
              <a:rPr lang="en-GB" b="1" dirty="0" err="1" smtClean="0"/>
              <a:t>Smärtlindrande</a:t>
            </a:r>
            <a:r>
              <a:rPr lang="en-GB" b="1" dirty="0" smtClean="0"/>
              <a:t> </a:t>
            </a:r>
            <a:r>
              <a:rPr lang="en-GB" b="1" dirty="0" err="1" smtClean="0"/>
              <a:t>preparat</a:t>
            </a:r>
            <a:endParaRPr lang="en-GB" b="1" dirty="0" smtClean="0"/>
          </a:p>
          <a:p>
            <a:pPr lvl="1" eaLnBrk="1" hangingPunct="1">
              <a:buFont typeface="Wingdings" pitchFamily="2" charset="2"/>
              <a:buChar char="Ø"/>
            </a:pPr>
            <a:r>
              <a:rPr lang="en-GB" sz="2400" b="1" dirty="0" smtClean="0"/>
              <a:t>Anti-</a:t>
            </a:r>
            <a:r>
              <a:rPr lang="en-GB" sz="2400" b="1" dirty="0" err="1" smtClean="0"/>
              <a:t>inflammatoriska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preparat</a:t>
            </a:r>
            <a:endParaRPr lang="en-GB" sz="2400" b="1" dirty="0" smtClean="0"/>
          </a:p>
          <a:p>
            <a:pPr lvl="1" eaLnBrk="1" hangingPunct="1">
              <a:buFont typeface="Wingdings" pitchFamily="2" charset="2"/>
              <a:buChar char="Ø"/>
            </a:pPr>
            <a:r>
              <a:rPr lang="en-GB" sz="2400" b="1" dirty="0" err="1" smtClean="0"/>
              <a:t>Andra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smärtlindrande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preparat</a:t>
            </a:r>
            <a:endParaRPr lang="en-GB" sz="2400" b="1" dirty="0" smtClean="0"/>
          </a:p>
          <a:p>
            <a:pPr eaLnBrk="1" hangingPunct="1">
              <a:buSzTx/>
              <a:buFont typeface="Wingdings" pitchFamily="2" charset="2"/>
              <a:buChar char="Ø"/>
            </a:pPr>
            <a:r>
              <a:rPr lang="en-GB" b="1" dirty="0" err="1" smtClean="0"/>
              <a:t>Reducera</a:t>
            </a:r>
            <a:r>
              <a:rPr lang="en-GB" b="1" dirty="0" smtClean="0"/>
              <a:t> </a:t>
            </a:r>
            <a:r>
              <a:rPr lang="en-GB" b="1" dirty="0" err="1" smtClean="0"/>
              <a:t>endometriosaktivitet</a:t>
            </a:r>
            <a:endParaRPr lang="en-GB" b="1" dirty="0" smtClean="0"/>
          </a:p>
          <a:p>
            <a:pPr lvl="1" eaLnBrk="1" hangingPunct="1">
              <a:buFont typeface="Wingdings" pitchFamily="2" charset="2"/>
              <a:buChar char="Ø"/>
            </a:pPr>
            <a:r>
              <a:rPr lang="en-GB" sz="2400" b="1" dirty="0" err="1" smtClean="0"/>
              <a:t>Homonell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behandling</a:t>
            </a:r>
            <a:endParaRPr lang="en-GB" sz="2400" b="1" dirty="0" smtClean="0"/>
          </a:p>
          <a:p>
            <a:pPr lvl="1" eaLnBrk="1" hangingPunct="1">
              <a:buFont typeface="Wingdings" pitchFamily="2" charset="2"/>
              <a:buChar char="Ø"/>
            </a:pPr>
            <a:r>
              <a:rPr lang="en-GB" sz="2400" b="1" dirty="0" err="1" smtClean="0"/>
              <a:t>Kirurgi</a:t>
            </a:r>
            <a:endParaRPr lang="en-GB" sz="2400" b="1" dirty="0" smtClean="0"/>
          </a:p>
          <a:p>
            <a:pPr eaLnBrk="1" hangingPunct="1">
              <a:buClr>
                <a:schemeClr val="tx1"/>
              </a:buClr>
              <a:buSzTx/>
              <a:buFont typeface="Wingdings" pitchFamily="2" charset="2"/>
              <a:buChar char="Ø"/>
            </a:pPr>
            <a:r>
              <a:rPr lang="en-GB" b="1" dirty="0" err="1" smtClean="0"/>
              <a:t>Annat</a:t>
            </a:r>
            <a:r>
              <a:rPr lang="en-GB" b="1" dirty="0" smtClean="0"/>
              <a:t> </a:t>
            </a:r>
            <a:r>
              <a:rPr lang="en-GB" b="1" dirty="0" err="1" smtClean="0"/>
              <a:t>stöd</a:t>
            </a:r>
            <a:endParaRPr lang="en-GB" b="1" dirty="0" smtClean="0"/>
          </a:p>
          <a:p>
            <a:pPr lvl="1"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en-GB" sz="2400" b="1" dirty="0" err="1" smtClean="0"/>
              <a:t>Sjukgymnastiska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åtgärder</a:t>
            </a:r>
            <a:endParaRPr lang="en-GB" sz="2400" b="1" dirty="0" smtClean="0"/>
          </a:p>
          <a:p>
            <a:pPr lvl="1"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en-GB" sz="2400" b="1" dirty="0" err="1" smtClean="0"/>
              <a:t>Kurator</a:t>
            </a:r>
            <a:endParaRPr lang="en-GB" sz="2400" b="1" dirty="0" smtClean="0"/>
          </a:p>
          <a:p>
            <a:pPr lvl="1"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en-GB" sz="2400" b="1" dirty="0" smtClean="0"/>
              <a:t>KBT</a:t>
            </a:r>
          </a:p>
          <a:p>
            <a:pPr lvl="1"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en-GB" sz="2400" b="1" dirty="0" smtClean="0"/>
              <a:t>Etc</a:t>
            </a:r>
          </a:p>
        </p:txBody>
      </p:sp>
      <p:pic>
        <p:nvPicPr>
          <p:cNvPr id="76804" name="Picture 4" descr="http://www.uh.edu/engines/the-pill_103234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1916832"/>
            <a:ext cx="2051720" cy="1781214"/>
          </a:xfrm>
          <a:prstGeom prst="rect">
            <a:avLst/>
          </a:prstGeom>
          <a:noFill/>
        </p:spPr>
      </p:pic>
      <p:pic>
        <p:nvPicPr>
          <p:cNvPr id="76806" name="Picture 6" descr="http://www.medexsupply.com/images/KLT-DT7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98543" y="4914732"/>
            <a:ext cx="2145457" cy="19432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yckel">
  <a:themeElements>
    <a:clrScheme name="Nyckel 1">
      <a:dk1>
        <a:srgbClr val="200B5B"/>
      </a:dk1>
      <a:lt1>
        <a:srgbClr val="EAEAEA"/>
      </a:lt1>
      <a:dk2>
        <a:srgbClr val="6600FF"/>
      </a:dk2>
      <a:lt2>
        <a:srgbClr val="FFCC66"/>
      </a:lt2>
      <a:accent1>
        <a:srgbClr val="EEB00B"/>
      </a:accent1>
      <a:accent2>
        <a:srgbClr val="6600CC"/>
      </a:accent2>
      <a:accent3>
        <a:srgbClr val="B8AAFF"/>
      </a:accent3>
      <a:accent4>
        <a:srgbClr val="C8C8C8"/>
      </a:accent4>
      <a:accent5>
        <a:srgbClr val="F5D4AA"/>
      </a:accent5>
      <a:accent6>
        <a:srgbClr val="5C00B9"/>
      </a:accent6>
      <a:hlink>
        <a:srgbClr val="FF33CC"/>
      </a:hlink>
      <a:folHlink>
        <a:srgbClr val="CC99FF"/>
      </a:folHlink>
    </a:clrScheme>
    <a:fontScheme name="Nyckel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Nyckel 1">
        <a:dk1>
          <a:srgbClr val="200B5B"/>
        </a:dk1>
        <a:lt1>
          <a:srgbClr val="EAEAEA"/>
        </a:lt1>
        <a:dk2>
          <a:srgbClr val="6600FF"/>
        </a:dk2>
        <a:lt2>
          <a:srgbClr val="FFCC66"/>
        </a:lt2>
        <a:accent1>
          <a:srgbClr val="EEB00B"/>
        </a:accent1>
        <a:accent2>
          <a:srgbClr val="6600CC"/>
        </a:accent2>
        <a:accent3>
          <a:srgbClr val="B8AAFF"/>
        </a:accent3>
        <a:accent4>
          <a:srgbClr val="C8C8C8"/>
        </a:accent4>
        <a:accent5>
          <a:srgbClr val="F5D4AA"/>
        </a:accent5>
        <a:accent6>
          <a:srgbClr val="5C00B9"/>
        </a:accent6>
        <a:hlink>
          <a:srgbClr val="FF33CC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yckel 2">
        <a:dk1>
          <a:srgbClr val="393939"/>
        </a:dk1>
        <a:lt1>
          <a:srgbClr val="FFFFFF"/>
        </a:lt1>
        <a:dk2>
          <a:srgbClr val="6600CC"/>
        </a:dk2>
        <a:lt2>
          <a:srgbClr val="CCCCFF"/>
        </a:lt2>
        <a:accent1>
          <a:srgbClr val="F9D87E"/>
        </a:accent1>
        <a:accent2>
          <a:srgbClr val="FFCCCC"/>
        </a:accent2>
        <a:accent3>
          <a:srgbClr val="FFFFFF"/>
        </a:accent3>
        <a:accent4>
          <a:srgbClr val="2F2F2F"/>
        </a:accent4>
        <a:accent5>
          <a:srgbClr val="FBE9C0"/>
        </a:accent5>
        <a:accent6>
          <a:srgbClr val="E7B9B9"/>
        </a:accent6>
        <a:hlink>
          <a:srgbClr val="FF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yckel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yckel 4">
        <a:dk1>
          <a:srgbClr val="330000"/>
        </a:dk1>
        <a:lt1>
          <a:srgbClr val="FFFFCC"/>
        </a:lt1>
        <a:dk2>
          <a:srgbClr val="000000"/>
        </a:dk2>
        <a:lt2>
          <a:srgbClr val="FFCC00"/>
        </a:lt2>
        <a:accent1>
          <a:srgbClr val="FF9900"/>
        </a:accent1>
        <a:accent2>
          <a:srgbClr val="330099"/>
        </a:accent2>
        <a:accent3>
          <a:srgbClr val="AAAAAA"/>
        </a:accent3>
        <a:accent4>
          <a:srgbClr val="DADAAE"/>
        </a:accent4>
        <a:accent5>
          <a:srgbClr val="FFCAAA"/>
        </a:accent5>
        <a:accent6>
          <a:srgbClr val="2D008A"/>
        </a:accent6>
        <a:hlink>
          <a:srgbClr val="FF6633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yckel 5">
        <a:dk1>
          <a:srgbClr val="333300"/>
        </a:dk1>
        <a:lt1>
          <a:srgbClr val="DDDDDD"/>
        </a:lt1>
        <a:dk2>
          <a:srgbClr val="996600"/>
        </a:dk2>
        <a:lt2>
          <a:srgbClr val="FFCC66"/>
        </a:lt2>
        <a:accent1>
          <a:srgbClr val="EEB00B"/>
        </a:accent1>
        <a:accent2>
          <a:srgbClr val="330099"/>
        </a:accent2>
        <a:accent3>
          <a:srgbClr val="CAB8AA"/>
        </a:accent3>
        <a:accent4>
          <a:srgbClr val="BDBDBD"/>
        </a:accent4>
        <a:accent5>
          <a:srgbClr val="F5D4AA"/>
        </a:accent5>
        <a:accent6>
          <a:srgbClr val="2D008A"/>
        </a:accent6>
        <a:hlink>
          <a:srgbClr val="FF6633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yckel 6">
        <a:dk1>
          <a:srgbClr val="003300"/>
        </a:dk1>
        <a:lt1>
          <a:srgbClr val="FFFFCC"/>
        </a:lt1>
        <a:dk2>
          <a:srgbClr val="999933"/>
        </a:dk2>
        <a:lt2>
          <a:srgbClr val="FFFF66"/>
        </a:lt2>
        <a:accent1>
          <a:srgbClr val="CC9900"/>
        </a:accent1>
        <a:accent2>
          <a:srgbClr val="330099"/>
        </a:accent2>
        <a:accent3>
          <a:srgbClr val="CACAAD"/>
        </a:accent3>
        <a:accent4>
          <a:srgbClr val="DADAAE"/>
        </a:accent4>
        <a:accent5>
          <a:srgbClr val="E2CAAA"/>
        </a:accent5>
        <a:accent6>
          <a:srgbClr val="2D008A"/>
        </a:accent6>
        <a:hlink>
          <a:srgbClr val="FF9900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C:\Program\Microsoft Office\Templates\Presentation Designs\Nyckel.pot</Template>
  <TotalTime>2695</TotalTime>
  <Words>733</Words>
  <Application>Microsoft Office PowerPoint</Application>
  <PresentationFormat>Bildspel på skärmen (4:3)</PresentationFormat>
  <Paragraphs>202</Paragraphs>
  <Slides>23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23</vt:i4>
      </vt:variant>
    </vt:vector>
  </HeadingPairs>
  <TitlesOfParts>
    <vt:vector size="28" baseType="lpstr">
      <vt:lpstr>ＭＳ Ｐゴシック</vt:lpstr>
      <vt:lpstr>Symbol</vt:lpstr>
      <vt:lpstr>Times New Roman</vt:lpstr>
      <vt:lpstr>Wingdings</vt:lpstr>
      <vt:lpstr>Nyckel</vt:lpstr>
      <vt:lpstr>Endometrios &amp; Graviditet</vt:lpstr>
      <vt:lpstr>Disposition</vt:lpstr>
      <vt:lpstr>Vad är endometrios? </vt:lpstr>
      <vt:lpstr>Vad är endometrios?</vt:lpstr>
      <vt:lpstr>Vad är endometrios?</vt:lpstr>
      <vt:lpstr>Subfertilitet / Infertilitet</vt:lpstr>
      <vt:lpstr>Endometrios ger upphov till smärta!</vt:lpstr>
      <vt:lpstr>Smärtkarriär</vt:lpstr>
      <vt:lpstr>Behandling av endometrios- relaterad smärta</vt:lpstr>
      <vt:lpstr>Smärtlindring - akut</vt:lpstr>
      <vt:lpstr>Smärtlindring - poliklinisk</vt:lpstr>
      <vt:lpstr>Smärtlindring - poliklinisk</vt:lpstr>
      <vt:lpstr>Smärtlindring - poliklinisk</vt:lpstr>
      <vt:lpstr>Trycka ner endometriosaktiviteten</vt:lpstr>
      <vt:lpstr>Trycka ner endometriosaktiviteten</vt:lpstr>
      <vt:lpstr>Trycka ner endometriosaktiviteten</vt:lpstr>
      <vt:lpstr>Trycka ner endometriosaktiviteten</vt:lpstr>
      <vt:lpstr>Trycka ner endometriosaktiviteten</vt:lpstr>
      <vt:lpstr>Graviditet och smärta</vt:lpstr>
      <vt:lpstr>Risker under graviditet och förlossning</vt:lpstr>
      <vt:lpstr>Forskningsstudie i Uppsala</vt:lpstr>
      <vt:lpstr>Läsning</vt:lpstr>
      <vt:lpstr>Tack för uppmärksamheten!</vt:lpstr>
    </vt:vector>
  </TitlesOfParts>
  <Company>Uppsala Universitet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Medicinsk behandling av Endometrios</dc:title>
  <dc:creator>Mattso</dc:creator>
  <cp:lastModifiedBy>Matts Olovsson</cp:lastModifiedBy>
  <cp:revision>270</cp:revision>
  <dcterms:created xsi:type="dcterms:W3CDTF">2002-09-09T13:20:33Z</dcterms:created>
  <dcterms:modified xsi:type="dcterms:W3CDTF">2021-05-11T16:04:09Z</dcterms:modified>
</cp:coreProperties>
</file>